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90" r:id="rId7"/>
    <p:sldId id="261" r:id="rId8"/>
    <p:sldId id="269" r:id="rId9"/>
    <p:sldId id="273" r:id="rId10"/>
    <p:sldId id="272" r:id="rId11"/>
    <p:sldId id="274" r:id="rId12"/>
    <p:sldId id="276" r:id="rId13"/>
    <p:sldId id="262" r:id="rId14"/>
    <p:sldId id="263" r:id="rId15"/>
    <p:sldId id="264" r:id="rId16"/>
    <p:sldId id="289" r:id="rId17"/>
    <p:sldId id="278" r:id="rId18"/>
    <p:sldId id="265" r:id="rId19"/>
    <p:sldId id="266" r:id="rId20"/>
    <p:sldId id="279" r:id="rId21"/>
    <p:sldId id="275" r:id="rId22"/>
    <p:sldId id="292" r:id="rId23"/>
    <p:sldId id="293" r:id="rId24"/>
    <p:sldId id="280" r:id="rId25"/>
    <p:sldId id="281" r:id="rId26"/>
    <p:sldId id="294" r:id="rId27"/>
    <p:sldId id="295" r:id="rId28"/>
    <p:sldId id="284" r:id="rId29"/>
    <p:sldId id="296" r:id="rId30"/>
    <p:sldId id="297" r:id="rId31"/>
    <p:sldId id="285" r:id="rId32"/>
    <p:sldId id="286" r:id="rId33"/>
    <p:sldId id="298" r:id="rId34"/>
    <p:sldId id="299" r:id="rId35"/>
    <p:sldId id="300" r:id="rId36"/>
    <p:sldId id="301" r:id="rId37"/>
    <p:sldId id="302" r:id="rId38"/>
    <p:sldId id="287" r:id="rId39"/>
    <p:sldId id="291" r:id="rId40"/>
    <p:sldId id="28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3" autoAdjust="0"/>
    <p:restoredTop sz="94660"/>
  </p:normalViewPr>
  <p:slideViewPr>
    <p:cSldViewPr snapToGrid="0">
      <p:cViewPr varScale="1">
        <p:scale>
          <a:sx n="76" d="100"/>
          <a:sy n="76" d="100"/>
        </p:scale>
        <p:origin x="3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Sheet1!$C$1</c:f>
              <c:strCache>
                <c:ptCount val="1"/>
                <c:pt idx="0">
                  <c:v>Number of Responses</c:v>
                </c:pt>
              </c:strCache>
            </c:strRef>
          </c:tx>
          <c:invertIfNegative val="0"/>
          <c:cat>
            <c:multiLvlStrRef>
              <c:f>Sheet1!$A$2:$B$6</c:f>
              <c:multiLvlStrCache>
                <c:ptCount val="5"/>
                <c:lvl>
                  <c:pt idx="0">
                    <c:v>SA</c:v>
                  </c:pt>
                  <c:pt idx="1">
                    <c:v>A</c:v>
                  </c:pt>
                  <c:pt idx="2">
                    <c:v>U</c:v>
                  </c:pt>
                  <c:pt idx="3">
                    <c:v>D</c:v>
                  </c:pt>
                  <c:pt idx="4">
                    <c:v>SD</c:v>
                  </c:pt>
                </c:lvl>
                <c:lvl>
                  <c:pt idx="0">
                    <c:v>5</c:v>
                  </c:pt>
                  <c:pt idx="1">
                    <c:v>4</c:v>
                  </c:pt>
                  <c:pt idx="2">
                    <c:v>3</c:v>
                  </c:pt>
                  <c:pt idx="3">
                    <c:v>2</c:v>
                  </c:pt>
                  <c:pt idx="4">
                    <c:v>1</c:v>
                  </c:pt>
                </c:lvl>
              </c:multiLvlStrCache>
            </c:multiLvlStrRef>
          </c:cat>
          <c:val>
            <c:numRef>
              <c:f>Sheet1!$C$2:$C$6</c:f>
              <c:numCache>
                <c:formatCode>General</c:formatCode>
                <c:ptCount val="5"/>
                <c:pt idx="0">
                  <c:v>0</c:v>
                </c:pt>
                <c:pt idx="1">
                  <c:v>4</c:v>
                </c:pt>
                <c:pt idx="2">
                  <c:v>7</c:v>
                </c:pt>
                <c:pt idx="3">
                  <c:v>71</c:v>
                </c:pt>
                <c:pt idx="4">
                  <c:v>18</c:v>
                </c:pt>
              </c:numCache>
            </c:numRef>
          </c:val>
          <c:extLst>
            <c:ext xmlns:c16="http://schemas.microsoft.com/office/drawing/2014/chart" uri="{C3380CC4-5D6E-409C-BE32-E72D297353CC}">
              <c16:uniqueId val="{00000000-2F57-4028-89CB-0098E88FDE69}"/>
            </c:ext>
          </c:extLst>
        </c:ser>
        <c:dLbls>
          <c:showLegendKey val="0"/>
          <c:showVal val="0"/>
          <c:showCatName val="0"/>
          <c:showSerName val="0"/>
          <c:showPercent val="0"/>
          <c:showBubbleSize val="0"/>
        </c:dLbls>
        <c:gapWidth val="150"/>
        <c:axId val="199859200"/>
        <c:axId val="199869184"/>
      </c:barChart>
      <c:catAx>
        <c:axId val="199859200"/>
        <c:scaling>
          <c:orientation val="minMax"/>
        </c:scaling>
        <c:delete val="0"/>
        <c:axPos val="b"/>
        <c:numFmt formatCode="General" sourceLinked="0"/>
        <c:majorTickMark val="out"/>
        <c:minorTickMark val="none"/>
        <c:tickLblPos val="nextTo"/>
        <c:crossAx val="199869184"/>
        <c:crosses val="autoZero"/>
        <c:auto val="1"/>
        <c:lblAlgn val="ctr"/>
        <c:lblOffset val="100"/>
        <c:noMultiLvlLbl val="0"/>
      </c:catAx>
      <c:valAx>
        <c:axId val="199869184"/>
        <c:scaling>
          <c:orientation val="minMax"/>
        </c:scaling>
        <c:delete val="0"/>
        <c:axPos val="l"/>
        <c:majorGridlines/>
        <c:numFmt formatCode="General" sourceLinked="1"/>
        <c:majorTickMark val="out"/>
        <c:minorTickMark val="none"/>
        <c:tickLblPos val="nextTo"/>
        <c:crossAx val="199859200"/>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Sheet4!$C$1</c:f>
              <c:strCache>
                <c:ptCount val="1"/>
                <c:pt idx="0">
                  <c:v>Number of Responses</c:v>
                </c:pt>
              </c:strCache>
            </c:strRef>
          </c:tx>
          <c:invertIfNegative val="0"/>
          <c:cat>
            <c:multiLvlStrRef>
              <c:f>Sheet4!$A$2:$B$6</c:f>
              <c:multiLvlStrCache>
                <c:ptCount val="5"/>
                <c:lvl>
                  <c:pt idx="0">
                    <c:v>SA</c:v>
                  </c:pt>
                  <c:pt idx="1">
                    <c:v>A</c:v>
                  </c:pt>
                  <c:pt idx="2">
                    <c:v>U</c:v>
                  </c:pt>
                  <c:pt idx="3">
                    <c:v>D</c:v>
                  </c:pt>
                  <c:pt idx="4">
                    <c:v>SD</c:v>
                  </c:pt>
                </c:lvl>
                <c:lvl>
                  <c:pt idx="0">
                    <c:v>5</c:v>
                  </c:pt>
                  <c:pt idx="1">
                    <c:v>4</c:v>
                  </c:pt>
                  <c:pt idx="2">
                    <c:v>3</c:v>
                  </c:pt>
                  <c:pt idx="3">
                    <c:v>2</c:v>
                  </c:pt>
                  <c:pt idx="4">
                    <c:v>1</c:v>
                  </c:pt>
                </c:lvl>
              </c:multiLvlStrCache>
            </c:multiLvlStrRef>
          </c:cat>
          <c:val>
            <c:numRef>
              <c:f>Sheet4!$C$2:$C$6</c:f>
              <c:numCache>
                <c:formatCode>General</c:formatCode>
                <c:ptCount val="5"/>
                <c:pt idx="0">
                  <c:v>5</c:v>
                </c:pt>
                <c:pt idx="1">
                  <c:v>8</c:v>
                </c:pt>
                <c:pt idx="2">
                  <c:v>30</c:v>
                </c:pt>
                <c:pt idx="3">
                  <c:v>48</c:v>
                </c:pt>
                <c:pt idx="4">
                  <c:v>9</c:v>
                </c:pt>
              </c:numCache>
            </c:numRef>
          </c:val>
          <c:extLst>
            <c:ext xmlns:c16="http://schemas.microsoft.com/office/drawing/2014/chart" uri="{C3380CC4-5D6E-409C-BE32-E72D297353CC}">
              <c16:uniqueId val="{00000000-F065-4ABC-BD36-5E60C2AF83B1}"/>
            </c:ext>
          </c:extLst>
        </c:ser>
        <c:dLbls>
          <c:showLegendKey val="0"/>
          <c:showVal val="0"/>
          <c:showCatName val="0"/>
          <c:showSerName val="0"/>
          <c:showPercent val="0"/>
          <c:showBubbleSize val="0"/>
        </c:dLbls>
        <c:gapWidth val="150"/>
        <c:axId val="200089600"/>
        <c:axId val="200091136"/>
      </c:barChart>
      <c:catAx>
        <c:axId val="200089600"/>
        <c:scaling>
          <c:orientation val="minMax"/>
        </c:scaling>
        <c:delete val="0"/>
        <c:axPos val="b"/>
        <c:numFmt formatCode="General" sourceLinked="0"/>
        <c:majorTickMark val="out"/>
        <c:minorTickMark val="none"/>
        <c:tickLblPos val="nextTo"/>
        <c:crossAx val="200091136"/>
        <c:crosses val="autoZero"/>
        <c:auto val="1"/>
        <c:lblAlgn val="ctr"/>
        <c:lblOffset val="100"/>
        <c:noMultiLvlLbl val="0"/>
      </c:catAx>
      <c:valAx>
        <c:axId val="200091136"/>
        <c:scaling>
          <c:orientation val="minMax"/>
        </c:scaling>
        <c:delete val="0"/>
        <c:axPos val="l"/>
        <c:majorGridlines/>
        <c:numFmt formatCode="General" sourceLinked="1"/>
        <c:majorTickMark val="out"/>
        <c:minorTickMark val="none"/>
        <c:tickLblPos val="nextTo"/>
        <c:crossAx val="200089600"/>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Sheet3!$C$1</c:f>
              <c:strCache>
                <c:ptCount val="1"/>
                <c:pt idx="0">
                  <c:v>Number of Responses</c:v>
                </c:pt>
              </c:strCache>
            </c:strRef>
          </c:tx>
          <c:invertIfNegative val="0"/>
          <c:cat>
            <c:multiLvlStrRef>
              <c:f>Sheet3!$A$2:$B$6</c:f>
              <c:multiLvlStrCache>
                <c:ptCount val="5"/>
                <c:lvl>
                  <c:pt idx="0">
                    <c:v>SD</c:v>
                  </c:pt>
                  <c:pt idx="1">
                    <c:v>D</c:v>
                  </c:pt>
                  <c:pt idx="2">
                    <c:v>U</c:v>
                  </c:pt>
                  <c:pt idx="3">
                    <c:v>A</c:v>
                  </c:pt>
                  <c:pt idx="4">
                    <c:v>SA</c:v>
                  </c:pt>
                </c:lvl>
                <c:lvl>
                  <c:pt idx="0">
                    <c:v>1</c:v>
                  </c:pt>
                  <c:pt idx="1">
                    <c:v>2</c:v>
                  </c:pt>
                  <c:pt idx="2">
                    <c:v>3</c:v>
                  </c:pt>
                  <c:pt idx="3">
                    <c:v>4</c:v>
                  </c:pt>
                  <c:pt idx="4">
                    <c:v>5</c:v>
                  </c:pt>
                </c:lvl>
              </c:multiLvlStrCache>
            </c:multiLvlStrRef>
          </c:cat>
          <c:val>
            <c:numRef>
              <c:f>Sheet3!$C$2:$C$6</c:f>
              <c:numCache>
                <c:formatCode>General</c:formatCode>
                <c:ptCount val="5"/>
                <c:pt idx="0">
                  <c:v>2</c:v>
                </c:pt>
                <c:pt idx="1">
                  <c:v>7</c:v>
                </c:pt>
                <c:pt idx="2">
                  <c:v>28</c:v>
                </c:pt>
                <c:pt idx="3">
                  <c:v>47</c:v>
                </c:pt>
                <c:pt idx="4">
                  <c:v>16</c:v>
                </c:pt>
              </c:numCache>
            </c:numRef>
          </c:val>
          <c:extLst>
            <c:ext xmlns:c16="http://schemas.microsoft.com/office/drawing/2014/chart" uri="{C3380CC4-5D6E-409C-BE32-E72D297353CC}">
              <c16:uniqueId val="{00000000-48B7-449E-BF76-4A4F70FAA1B7}"/>
            </c:ext>
          </c:extLst>
        </c:ser>
        <c:dLbls>
          <c:showLegendKey val="0"/>
          <c:showVal val="0"/>
          <c:showCatName val="0"/>
          <c:showSerName val="0"/>
          <c:showPercent val="0"/>
          <c:showBubbleSize val="0"/>
        </c:dLbls>
        <c:gapWidth val="150"/>
        <c:axId val="139086080"/>
        <c:axId val="139087872"/>
      </c:barChart>
      <c:catAx>
        <c:axId val="139086080"/>
        <c:scaling>
          <c:orientation val="minMax"/>
        </c:scaling>
        <c:delete val="0"/>
        <c:axPos val="b"/>
        <c:numFmt formatCode="General" sourceLinked="0"/>
        <c:majorTickMark val="out"/>
        <c:minorTickMark val="none"/>
        <c:tickLblPos val="nextTo"/>
        <c:crossAx val="139087872"/>
        <c:crosses val="autoZero"/>
        <c:auto val="1"/>
        <c:lblAlgn val="ctr"/>
        <c:lblOffset val="100"/>
        <c:noMultiLvlLbl val="0"/>
      </c:catAx>
      <c:valAx>
        <c:axId val="139087872"/>
        <c:scaling>
          <c:orientation val="minMax"/>
        </c:scaling>
        <c:delete val="0"/>
        <c:axPos val="l"/>
        <c:majorGridlines/>
        <c:numFmt formatCode="General" sourceLinked="1"/>
        <c:majorTickMark val="out"/>
        <c:minorTickMark val="none"/>
        <c:tickLblPos val="nextTo"/>
        <c:crossAx val="139086080"/>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Sheet5!$C$1</c:f>
              <c:strCache>
                <c:ptCount val="1"/>
                <c:pt idx="0">
                  <c:v>Number of Responses</c:v>
                </c:pt>
              </c:strCache>
            </c:strRef>
          </c:tx>
          <c:invertIfNegative val="0"/>
          <c:cat>
            <c:multiLvlStrRef>
              <c:f>Sheet5!$A$2:$B$6</c:f>
              <c:multiLvlStrCache>
                <c:ptCount val="5"/>
                <c:lvl>
                  <c:pt idx="0">
                    <c:v>SA</c:v>
                  </c:pt>
                  <c:pt idx="1">
                    <c:v>A</c:v>
                  </c:pt>
                  <c:pt idx="2">
                    <c:v>U</c:v>
                  </c:pt>
                  <c:pt idx="3">
                    <c:v>D</c:v>
                  </c:pt>
                  <c:pt idx="4">
                    <c:v>SD</c:v>
                  </c:pt>
                </c:lvl>
                <c:lvl>
                  <c:pt idx="0">
                    <c:v>5</c:v>
                  </c:pt>
                  <c:pt idx="1">
                    <c:v>4</c:v>
                  </c:pt>
                  <c:pt idx="2">
                    <c:v>3</c:v>
                  </c:pt>
                  <c:pt idx="3">
                    <c:v>2</c:v>
                  </c:pt>
                  <c:pt idx="4">
                    <c:v>1</c:v>
                  </c:pt>
                </c:lvl>
              </c:multiLvlStrCache>
            </c:multiLvlStrRef>
          </c:cat>
          <c:val>
            <c:numRef>
              <c:f>Sheet5!$C$2:$C$6</c:f>
              <c:numCache>
                <c:formatCode>General</c:formatCode>
                <c:ptCount val="5"/>
                <c:pt idx="0">
                  <c:v>0</c:v>
                </c:pt>
                <c:pt idx="1">
                  <c:v>26</c:v>
                </c:pt>
                <c:pt idx="2">
                  <c:v>22</c:v>
                </c:pt>
                <c:pt idx="3">
                  <c:v>42</c:v>
                </c:pt>
                <c:pt idx="4">
                  <c:v>10</c:v>
                </c:pt>
              </c:numCache>
            </c:numRef>
          </c:val>
          <c:extLst>
            <c:ext xmlns:c16="http://schemas.microsoft.com/office/drawing/2014/chart" uri="{C3380CC4-5D6E-409C-BE32-E72D297353CC}">
              <c16:uniqueId val="{00000000-B162-4BE7-82F4-961901F62B54}"/>
            </c:ext>
          </c:extLst>
        </c:ser>
        <c:dLbls>
          <c:showLegendKey val="0"/>
          <c:showVal val="0"/>
          <c:showCatName val="0"/>
          <c:showSerName val="0"/>
          <c:showPercent val="0"/>
          <c:showBubbleSize val="0"/>
        </c:dLbls>
        <c:gapWidth val="150"/>
        <c:axId val="139113984"/>
        <c:axId val="139115520"/>
      </c:barChart>
      <c:catAx>
        <c:axId val="139113984"/>
        <c:scaling>
          <c:orientation val="minMax"/>
        </c:scaling>
        <c:delete val="0"/>
        <c:axPos val="b"/>
        <c:numFmt formatCode="General" sourceLinked="0"/>
        <c:majorTickMark val="out"/>
        <c:minorTickMark val="none"/>
        <c:tickLblPos val="nextTo"/>
        <c:crossAx val="139115520"/>
        <c:crosses val="autoZero"/>
        <c:auto val="1"/>
        <c:lblAlgn val="ctr"/>
        <c:lblOffset val="100"/>
        <c:noMultiLvlLbl val="0"/>
      </c:catAx>
      <c:valAx>
        <c:axId val="139115520"/>
        <c:scaling>
          <c:orientation val="minMax"/>
        </c:scaling>
        <c:delete val="0"/>
        <c:axPos val="l"/>
        <c:majorGridlines/>
        <c:numFmt formatCode="General" sourceLinked="1"/>
        <c:majorTickMark val="out"/>
        <c:minorTickMark val="none"/>
        <c:tickLblPos val="nextTo"/>
        <c:crossAx val="139113984"/>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Sheet8!$C$1</c:f>
              <c:strCache>
                <c:ptCount val="1"/>
                <c:pt idx="0">
                  <c:v>Number of Responses</c:v>
                </c:pt>
              </c:strCache>
            </c:strRef>
          </c:tx>
          <c:invertIfNegative val="0"/>
          <c:cat>
            <c:multiLvlStrRef>
              <c:f>Sheet8!$A$2:$B$6</c:f>
              <c:multiLvlStrCache>
                <c:ptCount val="5"/>
                <c:lvl>
                  <c:pt idx="0">
                    <c:v>SA</c:v>
                  </c:pt>
                  <c:pt idx="1">
                    <c:v>A</c:v>
                  </c:pt>
                  <c:pt idx="2">
                    <c:v>U</c:v>
                  </c:pt>
                  <c:pt idx="3">
                    <c:v>D</c:v>
                  </c:pt>
                  <c:pt idx="4">
                    <c:v>SD</c:v>
                  </c:pt>
                </c:lvl>
                <c:lvl>
                  <c:pt idx="0">
                    <c:v>5</c:v>
                  </c:pt>
                  <c:pt idx="1">
                    <c:v>4</c:v>
                  </c:pt>
                  <c:pt idx="2">
                    <c:v>3</c:v>
                  </c:pt>
                  <c:pt idx="3">
                    <c:v>2</c:v>
                  </c:pt>
                  <c:pt idx="4">
                    <c:v>1</c:v>
                  </c:pt>
                </c:lvl>
              </c:multiLvlStrCache>
            </c:multiLvlStrRef>
          </c:cat>
          <c:val>
            <c:numRef>
              <c:f>Sheet8!$C$2:$C$6</c:f>
              <c:numCache>
                <c:formatCode>General</c:formatCode>
                <c:ptCount val="5"/>
                <c:pt idx="0">
                  <c:v>3</c:v>
                </c:pt>
                <c:pt idx="1">
                  <c:v>10</c:v>
                </c:pt>
                <c:pt idx="2">
                  <c:v>20</c:v>
                </c:pt>
                <c:pt idx="3">
                  <c:v>59</c:v>
                </c:pt>
                <c:pt idx="4">
                  <c:v>8</c:v>
                </c:pt>
              </c:numCache>
            </c:numRef>
          </c:val>
          <c:extLst>
            <c:ext xmlns:c16="http://schemas.microsoft.com/office/drawing/2014/chart" uri="{C3380CC4-5D6E-409C-BE32-E72D297353CC}">
              <c16:uniqueId val="{00000000-4EF8-43C3-8EEC-97C119E17EFC}"/>
            </c:ext>
          </c:extLst>
        </c:ser>
        <c:dLbls>
          <c:showLegendKey val="0"/>
          <c:showVal val="0"/>
          <c:showCatName val="0"/>
          <c:showSerName val="0"/>
          <c:showPercent val="0"/>
          <c:showBubbleSize val="0"/>
        </c:dLbls>
        <c:gapWidth val="150"/>
        <c:axId val="200169728"/>
        <c:axId val="200179712"/>
      </c:barChart>
      <c:catAx>
        <c:axId val="200169728"/>
        <c:scaling>
          <c:orientation val="minMax"/>
        </c:scaling>
        <c:delete val="0"/>
        <c:axPos val="b"/>
        <c:numFmt formatCode="General" sourceLinked="0"/>
        <c:majorTickMark val="out"/>
        <c:minorTickMark val="none"/>
        <c:tickLblPos val="nextTo"/>
        <c:crossAx val="200179712"/>
        <c:crosses val="autoZero"/>
        <c:auto val="1"/>
        <c:lblAlgn val="ctr"/>
        <c:lblOffset val="100"/>
        <c:noMultiLvlLbl val="0"/>
      </c:catAx>
      <c:valAx>
        <c:axId val="200179712"/>
        <c:scaling>
          <c:orientation val="minMax"/>
        </c:scaling>
        <c:delete val="0"/>
        <c:axPos val="l"/>
        <c:majorGridlines/>
        <c:numFmt formatCode="General" sourceLinked="1"/>
        <c:majorTickMark val="out"/>
        <c:minorTickMark val="none"/>
        <c:tickLblPos val="nextTo"/>
        <c:crossAx val="200169728"/>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Sheet7!$C$1</c:f>
              <c:strCache>
                <c:ptCount val="1"/>
                <c:pt idx="0">
                  <c:v>Number of Responses</c:v>
                </c:pt>
              </c:strCache>
            </c:strRef>
          </c:tx>
          <c:invertIfNegative val="0"/>
          <c:cat>
            <c:multiLvlStrRef>
              <c:f>Sheet7!$A$2:$B$6</c:f>
              <c:multiLvlStrCache>
                <c:ptCount val="5"/>
                <c:lvl>
                  <c:pt idx="0">
                    <c:v>SD</c:v>
                  </c:pt>
                  <c:pt idx="1">
                    <c:v>D</c:v>
                  </c:pt>
                  <c:pt idx="2">
                    <c:v>U</c:v>
                  </c:pt>
                  <c:pt idx="3">
                    <c:v>A</c:v>
                  </c:pt>
                  <c:pt idx="4">
                    <c:v>SA</c:v>
                  </c:pt>
                </c:lvl>
                <c:lvl>
                  <c:pt idx="0">
                    <c:v>1</c:v>
                  </c:pt>
                  <c:pt idx="1">
                    <c:v>2</c:v>
                  </c:pt>
                  <c:pt idx="2">
                    <c:v>3</c:v>
                  </c:pt>
                  <c:pt idx="3">
                    <c:v>4</c:v>
                  </c:pt>
                  <c:pt idx="4">
                    <c:v>5</c:v>
                  </c:pt>
                </c:lvl>
              </c:multiLvlStrCache>
            </c:multiLvlStrRef>
          </c:cat>
          <c:val>
            <c:numRef>
              <c:f>Sheet7!$C$2:$C$6</c:f>
              <c:numCache>
                <c:formatCode>General</c:formatCode>
                <c:ptCount val="5"/>
                <c:pt idx="0">
                  <c:v>1</c:v>
                </c:pt>
                <c:pt idx="1">
                  <c:v>9</c:v>
                </c:pt>
                <c:pt idx="2">
                  <c:v>18</c:v>
                </c:pt>
                <c:pt idx="3">
                  <c:v>45</c:v>
                </c:pt>
                <c:pt idx="4">
                  <c:v>27</c:v>
                </c:pt>
              </c:numCache>
            </c:numRef>
          </c:val>
          <c:extLst>
            <c:ext xmlns:c16="http://schemas.microsoft.com/office/drawing/2014/chart" uri="{C3380CC4-5D6E-409C-BE32-E72D297353CC}">
              <c16:uniqueId val="{00000000-D8ED-4838-922B-7EF54EB7A1F2}"/>
            </c:ext>
          </c:extLst>
        </c:ser>
        <c:dLbls>
          <c:showLegendKey val="0"/>
          <c:showVal val="0"/>
          <c:showCatName val="0"/>
          <c:showSerName val="0"/>
          <c:showPercent val="0"/>
          <c:showBubbleSize val="0"/>
        </c:dLbls>
        <c:gapWidth val="150"/>
        <c:axId val="200139520"/>
        <c:axId val="200141056"/>
      </c:barChart>
      <c:catAx>
        <c:axId val="200139520"/>
        <c:scaling>
          <c:orientation val="minMax"/>
        </c:scaling>
        <c:delete val="0"/>
        <c:axPos val="b"/>
        <c:numFmt formatCode="General" sourceLinked="0"/>
        <c:majorTickMark val="out"/>
        <c:minorTickMark val="none"/>
        <c:tickLblPos val="nextTo"/>
        <c:crossAx val="200141056"/>
        <c:crosses val="autoZero"/>
        <c:auto val="1"/>
        <c:lblAlgn val="ctr"/>
        <c:lblOffset val="100"/>
        <c:noMultiLvlLbl val="0"/>
      </c:catAx>
      <c:valAx>
        <c:axId val="200141056"/>
        <c:scaling>
          <c:orientation val="minMax"/>
        </c:scaling>
        <c:delete val="0"/>
        <c:axPos val="l"/>
        <c:majorGridlines/>
        <c:numFmt formatCode="General" sourceLinked="1"/>
        <c:majorTickMark val="out"/>
        <c:minorTickMark val="none"/>
        <c:tickLblPos val="nextTo"/>
        <c:crossAx val="200139520"/>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750-C608-4866-A370-16F44E9BA913}"/>
              </a:ext>
            </a:extLst>
          </p:cNvPr>
          <p:cNvSpPr>
            <a:spLocks noGrp="1"/>
          </p:cNvSpPr>
          <p:nvPr>
            <p:ph type="ctrTitle"/>
          </p:nvPr>
        </p:nvSpPr>
        <p:spPr>
          <a:xfrm>
            <a:off x="2589213" y="418290"/>
            <a:ext cx="8915399" cy="2752928"/>
          </a:xfrm>
        </p:spPr>
        <p:txBody>
          <a:bodyPr>
            <a:normAutofit fontScale="90000"/>
          </a:bodyPr>
          <a:lstStyle/>
          <a:p>
            <a:pPr algn="ctr"/>
            <a:br>
              <a:rPr lang="en-GB" b="1" dirty="0"/>
            </a:br>
            <a:br>
              <a:rPr lang="en-GB" b="1" dirty="0"/>
            </a:br>
            <a:br>
              <a:rPr lang="en-GB" b="1" dirty="0"/>
            </a:br>
            <a:br>
              <a:rPr lang="en-GB" b="1" dirty="0"/>
            </a:br>
            <a:br>
              <a:rPr lang="en-GB" b="1" dirty="0"/>
            </a:br>
            <a:br>
              <a:rPr lang="en-GB" b="1" dirty="0"/>
            </a:br>
            <a:br>
              <a:rPr lang="en-GB" b="1" dirty="0"/>
            </a:br>
            <a:br>
              <a:rPr lang="en-GB" b="1" dirty="0"/>
            </a:br>
            <a:r>
              <a:rPr lang="en-GB" b="1" dirty="0"/>
              <a:t>Accent Bias in International Higher Education</a:t>
            </a:r>
            <a:br>
              <a:rPr lang="en-GB" b="1" dirty="0"/>
            </a:br>
            <a:br>
              <a:rPr lang="en-GB" b="1" dirty="0"/>
            </a:br>
            <a:r>
              <a:rPr lang="en-GB" sz="4000" b="1" i="1" dirty="0"/>
              <a:t>International EFL students’ perspective</a:t>
            </a:r>
          </a:p>
        </p:txBody>
      </p:sp>
      <p:sp>
        <p:nvSpPr>
          <p:cNvPr id="3" name="Subtitle 2">
            <a:extLst>
              <a:ext uri="{FF2B5EF4-FFF2-40B4-BE49-F238E27FC236}">
                <a16:creationId xmlns:a16="http://schemas.microsoft.com/office/drawing/2014/main" id="{8815CCF6-1C17-4821-87AA-B7480E3092D9}"/>
              </a:ext>
            </a:extLst>
          </p:cNvPr>
          <p:cNvSpPr>
            <a:spLocks noGrp="1"/>
          </p:cNvSpPr>
          <p:nvPr>
            <p:ph type="subTitle" idx="1"/>
          </p:nvPr>
        </p:nvSpPr>
        <p:spPr>
          <a:xfrm>
            <a:off x="1381328" y="4572000"/>
            <a:ext cx="10603150" cy="1887166"/>
          </a:xfrm>
        </p:spPr>
        <p:txBody>
          <a:bodyPr>
            <a:normAutofit fontScale="92500" lnSpcReduction="20000"/>
          </a:bodyPr>
          <a:lstStyle/>
          <a:p>
            <a:pPr algn="r"/>
            <a:endParaRPr lang="en-GB" sz="1400" i="1" dirty="0"/>
          </a:p>
          <a:p>
            <a:pPr algn="r"/>
            <a:endParaRPr lang="en-GB" sz="1400" i="1" dirty="0"/>
          </a:p>
          <a:p>
            <a:pPr algn="r"/>
            <a:r>
              <a:rPr lang="en-GB" sz="1700" i="1" dirty="0"/>
              <a:t>Dr </a:t>
            </a:r>
            <a:r>
              <a:rPr lang="en-GB" sz="1700" i="1" dirty="0" err="1"/>
              <a:t>Dozie</a:t>
            </a:r>
            <a:r>
              <a:rPr lang="en-GB" sz="1700" i="1" dirty="0"/>
              <a:t> </a:t>
            </a:r>
            <a:r>
              <a:rPr lang="en-GB" sz="1700" i="1" dirty="0" err="1"/>
              <a:t>Ugbaja</a:t>
            </a:r>
            <a:endParaRPr lang="en-GB" sz="1700" i="1" dirty="0"/>
          </a:p>
          <a:p>
            <a:pPr algn="r"/>
            <a:r>
              <a:rPr lang="en-GB" sz="1700" i="1" dirty="0"/>
              <a:t>University of Hertfordshire, UK</a:t>
            </a:r>
          </a:p>
          <a:p>
            <a:pPr algn="r"/>
            <a:endParaRPr lang="en-GB" sz="1700" i="1" dirty="0"/>
          </a:p>
          <a:p>
            <a:r>
              <a:rPr lang="en-GB" sz="1700" i="1" dirty="0"/>
              <a:t>Language and Prejudice Conference,  Orebro, Sweden, November 2019</a:t>
            </a:r>
          </a:p>
          <a:p>
            <a:endParaRPr lang="en-GB" dirty="0"/>
          </a:p>
        </p:txBody>
      </p:sp>
    </p:spTree>
    <p:extLst>
      <p:ext uri="{BB962C8B-B14F-4D97-AF65-F5344CB8AC3E}">
        <p14:creationId xmlns:p14="http://schemas.microsoft.com/office/powerpoint/2010/main" val="3868478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9144-638B-4CDA-A543-548BBC504706}"/>
              </a:ext>
            </a:extLst>
          </p:cNvPr>
          <p:cNvSpPr>
            <a:spLocks noGrp="1"/>
          </p:cNvSpPr>
          <p:nvPr>
            <p:ph type="title"/>
          </p:nvPr>
        </p:nvSpPr>
        <p:spPr>
          <a:xfrm>
            <a:off x="2592925" y="0"/>
            <a:ext cx="8911687" cy="1219200"/>
          </a:xfrm>
        </p:spPr>
        <p:txBody>
          <a:bodyPr/>
          <a:lstStyle/>
          <a:p>
            <a:r>
              <a:rPr lang="en-GB" dirty="0"/>
              <a:t>Global English varieties/Many </a:t>
            </a:r>
            <a:r>
              <a:rPr lang="en-GB" dirty="0" err="1"/>
              <a:t>Englishes</a:t>
            </a:r>
            <a:br>
              <a:rPr lang="en-GB" dirty="0"/>
            </a:br>
            <a:r>
              <a:rPr lang="en-GB" dirty="0"/>
              <a:t> </a:t>
            </a:r>
            <a:r>
              <a:rPr lang="en-GB" sz="2000" b="1" i="1" dirty="0"/>
              <a:t>Kachru(1985)</a:t>
            </a:r>
          </a:p>
        </p:txBody>
      </p:sp>
      <p:pic>
        <p:nvPicPr>
          <p:cNvPr id="4" name="Content Placeholder 3">
            <a:extLst>
              <a:ext uri="{FF2B5EF4-FFF2-40B4-BE49-F238E27FC236}">
                <a16:creationId xmlns:a16="http://schemas.microsoft.com/office/drawing/2014/main" id="{E3E57A91-7B05-45D8-A52A-5B495EF73764}"/>
              </a:ext>
            </a:extLst>
          </p:cNvPr>
          <p:cNvPicPr>
            <a:picLocks noGrp="1"/>
          </p:cNvPicPr>
          <p:nvPr>
            <p:ph idx="1"/>
          </p:nvPr>
        </p:nvPicPr>
        <p:blipFill>
          <a:blip r:embed="rId2"/>
          <a:stretch>
            <a:fillRect/>
          </a:stretch>
        </p:blipFill>
        <p:spPr>
          <a:xfrm>
            <a:off x="687388" y="1219200"/>
            <a:ext cx="11371262" cy="5638799"/>
          </a:xfrm>
          <a:prstGeom prst="rect">
            <a:avLst/>
          </a:prstGeom>
        </p:spPr>
      </p:pic>
    </p:spTree>
    <p:extLst>
      <p:ext uri="{BB962C8B-B14F-4D97-AF65-F5344CB8AC3E}">
        <p14:creationId xmlns:p14="http://schemas.microsoft.com/office/powerpoint/2010/main" val="80341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1A2A3-6A50-43A0-9344-8F996CF5BE8D}"/>
              </a:ext>
            </a:extLst>
          </p:cNvPr>
          <p:cNvSpPr>
            <a:spLocks noGrp="1"/>
          </p:cNvSpPr>
          <p:nvPr>
            <p:ph type="title"/>
          </p:nvPr>
        </p:nvSpPr>
        <p:spPr/>
        <p:txBody>
          <a:bodyPr/>
          <a:lstStyle/>
          <a:p>
            <a:pPr algn="ctr"/>
            <a:r>
              <a:rPr lang="en-GB" b="1" dirty="0"/>
              <a:t>Language of International Higher Education</a:t>
            </a:r>
          </a:p>
        </p:txBody>
      </p:sp>
      <p:sp>
        <p:nvSpPr>
          <p:cNvPr id="3" name="Content Placeholder 2">
            <a:extLst>
              <a:ext uri="{FF2B5EF4-FFF2-40B4-BE49-F238E27FC236}">
                <a16:creationId xmlns:a16="http://schemas.microsoft.com/office/drawing/2014/main" id="{9F27634F-88DA-4ECC-B42E-1E929BD5794F}"/>
              </a:ext>
            </a:extLst>
          </p:cNvPr>
          <p:cNvSpPr>
            <a:spLocks noGrp="1"/>
          </p:cNvSpPr>
          <p:nvPr>
            <p:ph idx="1"/>
          </p:nvPr>
        </p:nvSpPr>
        <p:spPr/>
        <p:txBody>
          <a:bodyPr/>
          <a:lstStyle/>
          <a:p>
            <a:r>
              <a:rPr lang="en-ZA" sz="2400" dirty="0"/>
              <a:t>English is used as a </a:t>
            </a:r>
            <a:r>
              <a:rPr lang="en-ZA" sz="2400" dirty="0">
                <a:solidFill>
                  <a:srgbClr val="FF0000"/>
                </a:solidFill>
              </a:rPr>
              <a:t>lingua franca</a:t>
            </a:r>
            <a:r>
              <a:rPr lang="en-ZA" sz="2400" dirty="0"/>
              <a:t>, in a Higher Education context within countries thought of as Native English Speaking (NS) countries</a:t>
            </a:r>
          </a:p>
          <a:p>
            <a:pPr marL="0" indent="0">
              <a:buNone/>
            </a:pPr>
            <a:endParaRPr lang="en-ZA" sz="2400" dirty="0"/>
          </a:p>
          <a:p>
            <a:pPr marL="0" indent="0">
              <a:buNone/>
            </a:pPr>
            <a:endParaRPr lang="en-ZA" sz="2400" dirty="0"/>
          </a:p>
          <a:p>
            <a:r>
              <a:rPr lang="en-ZA" sz="2400" dirty="0"/>
              <a:t>And for some international programmes in non-native speaking(NNS) countries</a:t>
            </a:r>
            <a:endParaRPr lang="en-GB" sz="2400" dirty="0"/>
          </a:p>
          <a:p>
            <a:endParaRPr lang="en-GB" dirty="0"/>
          </a:p>
        </p:txBody>
      </p:sp>
    </p:spTree>
    <p:extLst>
      <p:ext uri="{BB962C8B-B14F-4D97-AF65-F5344CB8AC3E}">
        <p14:creationId xmlns:p14="http://schemas.microsoft.com/office/powerpoint/2010/main" val="4160247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6AE67-8B4B-4EFC-AB56-D0FA10C097FA}"/>
              </a:ext>
            </a:extLst>
          </p:cNvPr>
          <p:cNvSpPr>
            <a:spLocks noGrp="1"/>
          </p:cNvSpPr>
          <p:nvPr>
            <p:ph type="title"/>
          </p:nvPr>
        </p:nvSpPr>
        <p:spPr>
          <a:xfrm>
            <a:off x="2592924" y="624109"/>
            <a:ext cx="8911687" cy="5854511"/>
          </a:xfrm>
        </p:spPr>
        <p:txBody>
          <a:bodyPr/>
          <a:lstStyle/>
          <a:p>
            <a:pPr algn="ctr"/>
            <a:r>
              <a:rPr lang="en-GB" b="1" dirty="0"/>
              <a:t>RESEARCH FOCUS</a:t>
            </a:r>
            <a:br>
              <a:rPr lang="en-GB" dirty="0"/>
            </a:br>
            <a:br>
              <a:rPr lang="en-GB" dirty="0"/>
            </a:br>
            <a:br>
              <a:rPr lang="en-GB" dirty="0"/>
            </a:br>
            <a:r>
              <a:rPr lang="en-GB" dirty="0"/>
              <a:t>International EFL students’ perception of the many varieties of English on the basis of accents</a:t>
            </a:r>
          </a:p>
        </p:txBody>
      </p:sp>
    </p:spTree>
    <p:extLst>
      <p:ext uri="{BB962C8B-B14F-4D97-AF65-F5344CB8AC3E}">
        <p14:creationId xmlns:p14="http://schemas.microsoft.com/office/powerpoint/2010/main" val="2985294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CD15-0C83-43CE-BBAB-40211D51E863}"/>
              </a:ext>
            </a:extLst>
          </p:cNvPr>
          <p:cNvSpPr>
            <a:spLocks noGrp="1"/>
          </p:cNvSpPr>
          <p:nvPr>
            <p:ph type="title"/>
          </p:nvPr>
        </p:nvSpPr>
        <p:spPr/>
        <p:txBody>
          <a:bodyPr/>
          <a:lstStyle/>
          <a:p>
            <a:r>
              <a:rPr lang="en-GB" b="1" dirty="0">
                <a:solidFill>
                  <a:schemeClr val="tx1"/>
                </a:solidFill>
              </a:rPr>
              <a:t>A look at the Teaching and Testing Standards Influence</a:t>
            </a:r>
            <a:endParaRPr lang="en-GB" dirty="0"/>
          </a:p>
        </p:txBody>
      </p:sp>
      <p:sp>
        <p:nvSpPr>
          <p:cNvPr id="3" name="Content Placeholder 2">
            <a:extLst>
              <a:ext uri="{FF2B5EF4-FFF2-40B4-BE49-F238E27FC236}">
                <a16:creationId xmlns:a16="http://schemas.microsoft.com/office/drawing/2014/main" id="{D46FF506-19B5-486D-877B-41931CEA3D48}"/>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n-GB" sz="3200" dirty="0">
                <a:solidFill>
                  <a:schemeClr val="tx1"/>
                </a:solidFill>
              </a:rPr>
              <a:t>Emphasis on Native Speaker recruitment for teaching purposes in EFL countries</a:t>
            </a:r>
          </a:p>
          <a:p>
            <a:pPr marL="0" indent="0">
              <a:buNone/>
            </a:pPr>
            <a:endParaRPr lang="en-GB" sz="3200" dirty="0">
              <a:solidFill>
                <a:schemeClr val="tx1"/>
              </a:solidFill>
            </a:endParaRPr>
          </a:p>
          <a:p>
            <a:pPr>
              <a:buFont typeface="Wingdings" panose="05000000000000000000" pitchFamily="2" charset="2"/>
              <a:buChar char="v"/>
            </a:pPr>
            <a:r>
              <a:rPr lang="en-GB" sz="3200" dirty="0">
                <a:solidFill>
                  <a:schemeClr val="tx1"/>
                </a:solidFill>
              </a:rPr>
              <a:t>Recruitment reality for EFL students coming to study on pre-sessional programmes</a:t>
            </a:r>
          </a:p>
          <a:p>
            <a:pPr marL="0" indent="0">
              <a:buNone/>
            </a:pPr>
            <a:endParaRPr lang="en-GB" sz="3200" dirty="0">
              <a:solidFill>
                <a:schemeClr val="tx1"/>
              </a:solidFill>
            </a:endParaRPr>
          </a:p>
          <a:p>
            <a:pPr>
              <a:buFont typeface="Wingdings" panose="05000000000000000000" pitchFamily="2" charset="2"/>
              <a:buChar char="v"/>
            </a:pPr>
            <a:r>
              <a:rPr lang="en-GB" sz="3200" dirty="0">
                <a:solidFill>
                  <a:schemeClr val="tx1"/>
                </a:solidFill>
              </a:rPr>
              <a:t>TESTS-IELTS/TOEFL testing standards</a:t>
            </a:r>
          </a:p>
        </p:txBody>
      </p:sp>
    </p:spTree>
    <p:extLst>
      <p:ext uri="{BB962C8B-B14F-4D97-AF65-F5344CB8AC3E}">
        <p14:creationId xmlns:p14="http://schemas.microsoft.com/office/powerpoint/2010/main" val="82494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06FB5-CD59-42F8-B925-A6CBF8F836B9}"/>
              </a:ext>
            </a:extLst>
          </p:cNvPr>
          <p:cNvSpPr>
            <a:spLocks noGrp="1"/>
          </p:cNvSpPr>
          <p:nvPr>
            <p:ph type="title"/>
          </p:nvPr>
        </p:nvSpPr>
        <p:spPr/>
        <p:txBody>
          <a:bodyPr/>
          <a:lstStyle/>
          <a:p>
            <a:r>
              <a:rPr lang="en-GB" b="1" dirty="0">
                <a:solidFill>
                  <a:schemeClr val="tx1"/>
                </a:solidFill>
              </a:rPr>
              <a:t> A Question for Consideration</a:t>
            </a:r>
            <a:endParaRPr lang="en-GB" dirty="0"/>
          </a:p>
        </p:txBody>
      </p:sp>
      <p:sp>
        <p:nvSpPr>
          <p:cNvPr id="3" name="Content Placeholder 2">
            <a:extLst>
              <a:ext uri="{FF2B5EF4-FFF2-40B4-BE49-F238E27FC236}">
                <a16:creationId xmlns:a16="http://schemas.microsoft.com/office/drawing/2014/main" id="{24C52E99-E1FD-479E-9369-15DC576A9F0F}"/>
              </a:ext>
            </a:extLst>
          </p:cNvPr>
          <p:cNvSpPr>
            <a:spLocks noGrp="1"/>
          </p:cNvSpPr>
          <p:nvPr>
            <p:ph idx="1"/>
          </p:nvPr>
        </p:nvSpPr>
        <p:spPr>
          <a:xfrm>
            <a:off x="1926077" y="2133600"/>
            <a:ext cx="9578535" cy="3777622"/>
          </a:xfrm>
        </p:spPr>
        <p:txBody>
          <a:bodyPr>
            <a:normAutofit/>
          </a:bodyPr>
          <a:lstStyle/>
          <a:p>
            <a:pPr marL="0" indent="0">
              <a:buNone/>
            </a:pPr>
            <a:endParaRPr lang="en-GB" dirty="0"/>
          </a:p>
          <a:p>
            <a:pPr marL="0" indent="0">
              <a:buNone/>
            </a:pPr>
            <a:endParaRPr lang="en-GB" sz="2800" i="1" dirty="0"/>
          </a:p>
          <a:p>
            <a:pPr marL="0" indent="0">
              <a:buNone/>
            </a:pPr>
            <a:r>
              <a:rPr lang="en-GB" sz="2800" i="1" dirty="0">
                <a:solidFill>
                  <a:schemeClr val="tx1"/>
                </a:solidFill>
              </a:rPr>
              <a:t>To what extent is the NS teaching and testing system a  cause of accent bias?</a:t>
            </a:r>
          </a:p>
          <a:p>
            <a:pPr marL="0" indent="0">
              <a:buNone/>
            </a:pPr>
            <a:endParaRPr lang="en-GB" sz="2800" i="1" dirty="0">
              <a:solidFill>
                <a:schemeClr val="tx1"/>
              </a:solidFill>
            </a:endParaRPr>
          </a:p>
          <a:p>
            <a:pPr marL="0" indent="0">
              <a:buNone/>
            </a:pPr>
            <a:endParaRPr lang="en-GB" sz="2800" i="1" dirty="0"/>
          </a:p>
          <a:p>
            <a:pPr marL="0" indent="0">
              <a:buNone/>
            </a:pPr>
            <a:r>
              <a:rPr lang="en-GB" sz="2800" i="1" dirty="0"/>
              <a:t> </a:t>
            </a:r>
          </a:p>
        </p:txBody>
      </p:sp>
    </p:spTree>
    <p:extLst>
      <p:ext uri="{BB962C8B-B14F-4D97-AF65-F5344CB8AC3E}">
        <p14:creationId xmlns:p14="http://schemas.microsoft.com/office/powerpoint/2010/main" val="4007382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FB53A-17F2-42D6-A79D-54C6BABCDEAC}"/>
              </a:ext>
            </a:extLst>
          </p:cNvPr>
          <p:cNvSpPr>
            <a:spLocks noGrp="1"/>
          </p:cNvSpPr>
          <p:nvPr>
            <p:ph type="title"/>
          </p:nvPr>
        </p:nvSpPr>
        <p:spPr>
          <a:xfrm>
            <a:off x="2592925" y="624110"/>
            <a:ext cx="8911687" cy="873950"/>
          </a:xfrm>
        </p:spPr>
        <p:txBody>
          <a:bodyPr>
            <a:normAutofit fontScale="90000"/>
          </a:bodyPr>
          <a:lstStyle/>
          <a:p>
            <a:r>
              <a:rPr lang="en-GB" b="1" i="1" dirty="0"/>
              <a:t> Research Questions</a:t>
            </a:r>
            <a:br>
              <a:rPr lang="en-GB" i="1" dirty="0"/>
            </a:br>
            <a:br>
              <a:rPr lang="en-GB" i="1" dirty="0"/>
            </a:br>
            <a:br>
              <a:rPr lang="en-GB" i="1" dirty="0"/>
            </a:br>
            <a:r>
              <a:rPr lang="en-GB" sz="2700" i="1" dirty="0"/>
              <a:t>To what extent is there the existence of accent bias problem in the learning and teaching experiences of international EFL students?</a:t>
            </a:r>
            <a:br>
              <a:rPr lang="en-GB" sz="2700" i="1" dirty="0"/>
            </a:br>
            <a:br>
              <a:rPr lang="en-GB" i="1" dirty="0"/>
            </a:br>
            <a:br>
              <a:rPr lang="en-GB" i="1" dirty="0"/>
            </a:br>
            <a:br>
              <a:rPr lang="en-GB" i="1" dirty="0"/>
            </a:br>
            <a:br>
              <a:rPr lang="en-GB" i="1" dirty="0"/>
            </a:br>
            <a:endParaRPr lang="en-GB" dirty="0"/>
          </a:p>
        </p:txBody>
      </p:sp>
      <p:sp>
        <p:nvSpPr>
          <p:cNvPr id="3" name="Content Placeholder 2">
            <a:extLst>
              <a:ext uri="{FF2B5EF4-FFF2-40B4-BE49-F238E27FC236}">
                <a16:creationId xmlns:a16="http://schemas.microsoft.com/office/drawing/2014/main" id="{71E9B2EE-3420-40C7-9732-440B14D6FADB}"/>
              </a:ext>
            </a:extLst>
          </p:cNvPr>
          <p:cNvSpPr>
            <a:spLocks noGrp="1"/>
          </p:cNvSpPr>
          <p:nvPr>
            <p:ph idx="1"/>
          </p:nvPr>
        </p:nvSpPr>
        <p:spPr>
          <a:xfrm>
            <a:off x="1556426" y="1964987"/>
            <a:ext cx="9948186" cy="3946236"/>
          </a:xfrm>
        </p:spPr>
        <p:txBody>
          <a:bodyPr>
            <a:normAutofit/>
          </a:bodyPr>
          <a:lstStyle/>
          <a:p>
            <a:pPr marL="0" indent="0" algn="ctr">
              <a:buNone/>
            </a:pPr>
            <a:endParaRPr lang="en-GB" sz="3200" b="1" dirty="0">
              <a:solidFill>
                <a:schemeClr val="tx1"/>
              </a:solidFill>
            </a:endParaRPr>
          </a:p>
          <a:p>
            <a:pPr marL="0" indent="0" algn="ctr">
              <a:buNone/>
            </a:pPr>
            <a:endParaRPr lang="en-GB" sz="3200" b="1" dirty="0">
              <a:solidFill>
                <a:schemeClr val="tx1"/>
              </a:solidFill>
            </a:endParaRPr>
          </a:p>
          <a:p>
            <a:pPr marL="0" indent="0" algn="ctr">
              <a:buNone/>
            </a:pPr>
            <a:endParaRPr lang="en-GB" sz="3200" b="1" dirty="0">
              <a:solidFill>
                <a:schemeClr val="tx1"/>
              </a:solidFill>
            </a:endParaRPr>
          </a:p>
          <a:p>
            <a:pPr marL="0" indent="0">
              <a:buNone/>
            </a:pPr>
            <a:r>
              <a:rPr lang="en-GB" sz="2400" dirty="0">
                <a:solidFill>
                  <a:schemeClr val="tx1"/>
                </a:solidFill>
              </a:rPr>
              <a:t>What are the perspectives of EFL or Expanding Circle students on being taught by (nationally selected) WE/NNS teachers with peculiar varieties that are country-specific and particularly distinct from those of the NS?</a:t>
            </a:r>
          </a:p>
          <a:p>
            <a:pPr marL="0" indent="0" algn="ctr">
              <a:buNone/>
            </a:pPr>
            <a:endParaRPr lang="en-GB" sz="3200" b="1" dirty="0">
              <a:solidFill>
                <a:schemeClr val="tx1"/>
              </a:solidFill>
            </a:endParaRPr>
          </a:p>
          <a:p>
            <a:pPr marL="0" indent="0">
              <a:buNone/>
            </a:pPr>
            <a:endParaRPr lang="en-GB" sz="3200" b="1" dirty="0">
              <a:solidFill>
                <a:schemeClr val="tx1"/>
              </a:solidFill>
            </a:endParaRPr>
          </a:p>
          <a:p>
            <a:pPr marL="0" indent="0">
              <a:buNone/>
            </a:pPr>
            <a:endParaRPr lang="en-GB" sz="3200" b="1" dirty="0">
              <a:solidFill>
                <a:schemeClr val="tx1"/>
              </a:solidFill>
            </a:endParaRPr>
          </a:p>
        </p:txBody>
      </p:sp>
    </p:spTree>
    <p:extLst>
      <p:ext uri="{BB962C8B-B14F-4D97-AF65-F5344CB8AC3E}">
        <p14:creationId xmlns:p14="http://schemas.microsoft.com/office/powerpoint/2010/main" val="1192005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04EF-2A93-41BD-B8E6-AD699D9663D5}"/>
              </a:ext>
            </a:extLst>
          </p:cNvPr>
          <p:cNvSpPr>
            <a:spLocks noGrp="1"/>
          </p:cNvSpPr>
          <p:nvPr>
            <p:ph type="title"/>
          </p:nvPr>
        </p:nvSpPr>
        <p:spPr>
          <a:xfrm>
            <a:off x="2845843" y="906212"/>
            <a:ext cx="8911687" cy="5951788"/>
          </a:xfrm>
        </p:spPr>
        <p:txBody>
          <a:bodyPr/>
          <a:lstStyle/>
          <a:p>
            <a:br>
              <a:rPr lang="en-GB" sz="2800" b="1" dirty="0">
                <a:solidFill>
                  <a:schemeClr val="tx1"/>
                </a:solidFill>
              </a:rPr>
            </a:br>
            <a:r>
              <a:rPr lang="en-GB" sz="2800" b="1" dirty="0">
                <a:solidFill>
                  <a:schemeClr val="tx1"/>
                </a:solidFill>
              </a:rPr>
              <a:t>To answer the question:</a:t>
            </a:r>
            <a:br>
              <a:rPr lang="en-GB" sz="2800" b="1" dirty="0">
                <a:solidFill>
                  <a:schemeClr val="tx1"/>
                </a:solidFill>
              </a:rPr>
            </a:br>
            <a:br>
              <a:rPr lang="en-GB" sz="2800" b="1" dirty="0">
                <a:solidFill>
                  <a:schemeClr val="tx1"/>
                </a:solidFill>
              </a:rPr>
            </a:br>
            <a:br>
              <a:rPr lang="en-GB" sz="2800" b="1" dirty="0">
                <a:solidFill>
                  <a:schemeClr val="tx1"/>
                </a:solidFill>
              </a:rPr>
            </a:br>
            <a:br>
              <a:rPr lang="en-GB" sz="2800" b="1" dirty="0">
                <a:solidFill>
                  <a:schemeClr val="tx1"/>
                </a:solidFill>
              </a:rPr>
            </a:br>
            <a:br>
              <a:rPr lang="en-GB" sz="2800" b="1" dirty="0">
                <a:solidFill>
                  <a:schemeClr val="tx1"/>
                </a:solidFill>
              </a:rPr>
            </a:br>
            <a:r>
              <a:rPr lang="en-GB" sz="2800" b="1" dirty="0">
                <a:solidFill>
                  <a:schemeClr val="tx1"/>
                </a:solidFill>
              </a:rPr>
              <a:t> </a:t>
            </a:r>
            <a:r>
              <a:rPr lang="en-GB" b="1" dirty="0">
                <a:solidFill>
                  <a:srgbClr val="FF0000"/>
                </a:solidFill>
              </a:rPr>
              <a:t>INTELLIGIBILITY</a:t>
            </a:r>
            <a:r>
              <a:rPr lang="en-GB" sz="2800" b="1" dirty="0">
                <a:solidFill>
                  <a:schemeClr val="tx1"/>
                </a:solidFill>
              </a:rPr>
              <a:t> TESTS WERE INTRODUCED</a:t>
            </a:r>
            <a:br>
              <a:rPr lang="en-GB" sz="2800" dirty="0"/>
            </a:br>
            <a:endParaRPr lang="en-GB" dirty="0"/>
          </a:p>
        </p:txBody>
      </p:sp>
    </p:spTree>
    <p:extLst>
      <p:ext uri="{BB962C8B-B14F-4D97-AF65-F5344CB8AC3E}">
        <p14:creationId xmlns:p14="http://schemas.microsoft.com/office/powerpoint/2010/main" val="397169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E993-D70D-4F24-8ED5-C66A8353701A}"/>
              </a:ext>
            </a:extLst>
          </p:cNvPr>
          <p:cNvSpPr>
            <a:spLocks noGrp="1"/>
          </p:cNvSpPr>
          <p:nvPr>
            <p:ph type="title"/>
          </p:nvPr>
        </p:nvSpPr>
        <p:spPr>
          <a:xfrm>
            <a:off x="2592925" y="209550"/>
            <a:ext cx="8911687" cy="819150"/>
          </a:xfrm>
        </p:spPr>
        <p:txBody>
          <a:bodyPr/>
          <a:lstStyle/>
          <a:p>
            <a:pPr algn="ctr"/>
            <a:r>
              <a:rPr lang="en-GB" b="1" dirty="0">
                <a:solidFill>
                  <a:schemeClr val="tx1"/>
                </a:solidFill>
              </a:rPr>
              <a:t>WHAT IS </a:t>
            </a:r>
            <a:r>
              <a:rPr lang="en-GB" b="1" dirty="0">
                <a:solidFill>
                  <a:srgbClr val="FF0000"/>
                </a:solidFill>
              </a:rPr>
              <a:t>INTELLIGIBILITY?</a:t>
            </a:r>
            <a:r>
              <a:rPr lang="en-GB" dirty="0"/>
              <a:t> </a:t>
            </a:r>
          </a:p>
        </p:txBody>
      </p:sp>
      <p:sp>
        <p:nvSpPr>
          <p:cNvPr id="3" name="Content Placeholder 2">
            <a:extLst>
              <a:ext uri="{FF2B5EF4-FFF2-40B4-BE49-F238E27FC236}">
                <a16:creationId xmlns:a16="http://schemas.microsoft.com/office/drawing/2014/main" id="{62E8DAFC-7B94-49AC-8429-C4604318676E}"/>
              </a:ext>
            </a:extLst>
          </p:cNvPr>
          <p:cNvSpPr>
            <a:spLocks noGrp="1"/>
          </p:cNvSpPr>
          <p:nvPr>
            <p:ph idx="1"/>
          </p:nvPr>
        </p:nvSpPr>
        <p:spPr>
          <a:xfrm>
            <a:off x="1333500" y="1028700"/>
            <a:ext cx="10858500" cy="5829300"/>
          </a:xfrm>
        </p:spPr>
        <p:txBody>
          <a:bodyPr>
            <a:normAutofit/>
          </a:bodyPr>
          <a:lstStyle/>
          <a:p>
            <a:pPr>
              <a:buFont typeface="Wingdings" panose="05000000000000000000" pitchFamily="2" charset="2"/>
              <a:buChar char="v"/>
            </a:pPr>
            <a:r>
              <a:rPr lang="en-ZA" sz="2800" b="1" i="1" dirty="0">
                <a:solidFill>
                  <a:schemeClr val="tx1"/>
                </a:solidFill>
              </a:rPr>
              <a:t>Being clear and easy to understand </a:t>
            </a:r>
          </a:p>
          <a:p>
            <a:pPr marL="0" indent="0">
              <a:buNone/>
            </a:pPr>
            <a:endParaRPr lang="en-ZA" sz="2800" b="1" i="1" dirty="0">
              <a:solidFill>
                <a:schemeClr val="tx1"/>
              </a:solidFill>
            </a:endParaRPr>
          </a:p>
          <a:p>
            <a:pPr>
              <a:buFont typeface="Wingdings" panose="05000000000000000000" pitchFamily="2" charset="2"/>
              <a:buChar char="v"/>
            </a:pPr>
            <a:r>
              <a:rPr lang="en-ZA" sz="2800" dirty="0">
                <a:solidFill>
                  <a:schemeClr val="tx1"/>
                </a:solidFill>
              </a:rPr>
              <a:t> </a:t>
            </a:r>
            <a:r>
              <a:rPr lang="en-ZA" sz="2800" b="1" i="1" dirty="0">
                <a:solidFill>
                  <a:schemeClr val="tx1"/>
                </a:solidFill>
              </a:rPr>
              <a:t>The extent to which a speaker’s message is actually understood by a listener.</a:t>
            </a:r>
          </a:p>
          <a:p>
            <a:pPr marL="0" indent="0">
              <a:buNone/>
            </a:pPr>
            <a:endParaRPr lang="en-GB" sz="2800" dirty="0">
              <a:solidFill>
                <a:schemeClr val="tx1"/>
              </a:solidFill>
            </a:endParaRPr>
          </a:p>
          <a:p>
            <a:pPr>
              <a:buFont typeface="Wingdings" panose="05000000000000000000" pitchFamily="2" charset="2"/>
              <a:buChar char="v"/>
            </a:pPr>
            <a:r>
              <a:rPr lang="en-GB" sz="2800" b="1" dirty="0">
                <a:solidFill>
                  <a:schemeClr val="tx1"/>
                </a:solidFill>
              </a:rPr>
              <a:t>T</a:t>
            </a:r>
            <a:r>
              <a:rPr lang="en-GB" sz="2800" dirty="0">
                <a:solidFill>
                  <a:schemeClr val="tx1"/>
                </a:solidFill>
              </a:rPr>
              <a:t>he ability of a listener to </a:t>
            </a:r>
            <a:r>
              <a:rPr lang="en-GB" sz="2800" b="1" dirty="0">
                <a:solidFill>
                  <a:schemeClr val="tx1"/>
                </a:solidFill>
              </a:rPr>
              <a:t>recognize individual words or utterances. </a:t>
            </a:r>
          </a:p>
          <a:p>
            <a:pPr marL="0" indent="0">
              <a:buNone/>
            </a:pPr>
            <a:endParaRPr lang="en-GB" sz="2800" b="1" dirty="0">
              <a:solidFill>
                <a:schemeClr val="tx1"/>
              </a:solidFill>
            </a:endParaRPr>
          </a:p>
          <a:p>
            <a:pPr>
              <a:buFont typeface="Wingdings" panose="05000000000000000000" pitchFamily="2" charset="2"/>
              <a:buChar char="v"/>
            </a:pPr>
            <a:r>
              <a:rPr lang="en-GB" sz="2800" b="1" dirty="0">
                <a:solidFill>
                  <a:schemeClr val="tx1"/>
                </a:solidFill>
              </a:rPr>
              <a:t>Comprehensibility:</a:t>
            </a:r>
            <a:r>
              <a:rPr lang="en-GB" sz="2800" dirty="0">
                <a:solidFill>
                  <a:schemeClr val="tx1"/>
                </a:solidFill>
              </a:rPr>
              <a:t> a listener’s ability to </a:t>
            </a:r>
            <a:r>
              <a:rPr lang="en-GB" sz="2800" b="1" dirty="0">
                <a:solidFill>
                  <a:schemeClr val="tx1"/>
                </a:solidFill>
              </a:rPr>
              <a:t>understand the meaning of the words or utterance based on context. </a:t>
            </a:r>
          </a:p>
          <a:p>
            <a:pPr marL="0" indent="0">
              <a:buNone/>
            </a:pPr>
            <a:endParaRPr lang="en-GB" sz="2000" dirty="0">
              <a:solidFill>
                <a:schemeClr val="tx1"/>
              </a:solidFill>
            </a:endParaRP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4030440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605A-CAAD-4498-9489-BA0972101506}"/>
              </a:ext>
            </a:extLst>
          </p:cNvPr>
          <p:cNvSpPr>
            <a:spLocks noGrp="1"/>
          </p:cNvSpPr>
          <p:nvPr>
            <p:ph type="title"/>
          </p:nvPr>
        </p:nvSpPr>
        <p:spPr/>
        <p:txBody>
          <a:bodyPr/>
          <a:lstStyle/>
          <a:p>
            <a:pPr algn="ctr"/>
            <a:r>
              <a:rPr lang="en-GB" b="1" dirty="0"/>
              <a:t>DATA </a:t>
            </a:r>
          </a:p>
        </p:txBody>
      </p:sp>
      <p:sp>
        <p:nvSpPr>
          <p:cNvPr id="3" name="Content Placeholder 2">
            <a:extLst>
              <a:ext uri="{FF2B5EF4-FFF2-40B4-BE49-F238E27FC236}">
                <a16:creationId xmlns:a16="http://schemas.microsoft.com/office/drawing/2014/main" id="{E3E466DD-19E2-4700-A975-81A05DA64ECB}"/>
              </a:ext>
            </a:extLst>
          </p:cNvPr>
          <p:cNvSpPr>
            <a:spLocks noGrp="1"/>
          </p:cNvSpPr>
          <p:nvPr>
            <p:ph idx="1"/>
          </p:nvPr>
        </p:nvSpPr>
        <p:spPr/>
        <p:txBody>
          <a:bodyPr>
            <a:normAutofit/>
          </a:bodyPr>
          <a:lstStyle/>
          <a:p>
            <a:pPr marL="0" indent="0">
              <a:buNone/>
            </a:pPr>
            <a:r>
              <a:rPr lang="en-GB" sz="2400" b="1" dirty="0">
                <a:solidFill>
                  <a:schemeClr val="tx1"/>
                </a:solidFill>
              </a:rPr>
              <a:t>INTELLIGIBILITY TEST Based on</a:t>
            </a:r>
            <a:r>
              <a:rPr lang="en-GB" sz="2400" dirty="0">
                <a:solidFill>
                  <a:schemeClr val="tx1"/>
                </a:solidFill>
              </a:rPr>
              <a:t> TWO OUTER CIRCLE (NNS) VARIETIES</a:t>
            </a:r>
          </a:p>
          <a:p>
            <a:pPr marL="0" indent="0">
              <a:buNone/>
            </a:pPr>
            <a:endParaRPr lang="en-GB" sz="2400" dirty="0">
              <a:solidFill>
                <a:schemeClr val="tx1"/>
              </a:solidFill>
            </a:endParaRPr>
          </a:p>
          <a:p>
            <a:pPr marL="0" indent="0">
              <a:buNone/>
            </a:pPr>
            <a:endParaRPr lang="en-GB" sz="2400" dirty="0">
              <a:solidFill>
                <a:schemeClr val="tx1"/>
              </a:solidFill>
            </a:endParaRPr>
          </a:p>
          <a:p>
            <a:pPr algn="ctr">
              <a:buFont typeface="Wingdings" panose="05000000000000000000" pitchFamily="2" charset="2"/>
              <a:buChar char="Ø"/>
            </a:pPr>
            <a:r>
              <a:rPr lang="en-GB" sz="2400" dirty="0">
                <a:solidFill>
                  <a:schemeClr val="tx1"/>
                </a:solidFill>
              </a:rPr>
              <a:t>WEST AFRICAN AND SOUTH ASIAN (COUNTRY SPECIFIC) VARIETIES</a:t>
            </a:r>
          </a:p>
        </p:txBody>
      </p:sp>
    </p:spTree>
    <p:extLst>
      <p:ext uri="{BB962C8B-B14F-4D97-AF65-F5344CB8AC3E}">
        <p14:creationId xmlns:p14="http://schemas.microsoft.com/office/powerpoint/2010/main" val="1178741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F8CE-37EF-4C7E-A20F-A0B955B03E41}"/>
              </a:ext>
            </a:extLst>
          </p:cNvPr>
          <p:cNvSpPr>
            <a:spLocks noGrp="1"/>
          </p:cNvSpPr>
          <p:nvPr>
            <p:ph type="title"/>
          </p:nvPr>
        </p:nvSpPr>
        <p:spPr/>
        <p:txBody>
          <a:bodyPr/>
          <a:lstStyle/>
          <a:p>
            <a:pPr algn="ctr"/>
            <a:r>
              <a:rPr lang="en-GB" b="1" dirty="0"/>
              <a:t>DATA COLLECTION</a:t>
            </a:r>
          </a:p>
        </p:txBody>
      </p:sp>
      <p:sp>
        <p:nvSpPr>
          <p:cNvPr id="3" name="Content Placeholder 2">
            <a:extLst>
              <a:ext uri="{FF2B5EF4-FFF2-40B4-BE49-F238E27FC236}">
                <a16:creationId xmlns:a16="http://schemas.microsoft.com/office/drawing/2014/main" id="{0096CF8B-F2F5-4EA5-8BC3-7636C2B3BC6D}"/>
              </a:ext>
            </a:extLst>
          </p:cNvPr>
          <p:cNvSpPr>
            <a:spLocks noGrp="1"/>
          </p:cNvSpPr>
          <p:nvPr>
            <p:ph idx="1"/>
          </p:nvPr>
        </p:nvSpPr>
        <p:spPr>
          <a:xfrm>
            <a:off x="1885950" y="1771650"/>
            <a:ext cx="10306050" cy="4743450"/>
          </a:xfrm>
        </p:spPr>
        <p:txBody>
          <a:bodyPr>
            <a:normAutofit/>
          </a:bodyPr>
          <a:lstStyle/>
          <a:p>
            <a:pPr>
              <a:buAutoNum type="arabicPeriod"/>
            </a:pPr>
            <a:r>
              <a:rPr lang="en-GB" sz="2400" dirty="0"/>
              <a:t>Replicated IELTS Test- </a:t>
            </a:r>
            <a:r>
              <a:rPr lang="en-GB" sz="2400" b="1" dirty="0">
                <a:solidFill>
                  <a:srgbClr val="FF0000"/>
                </a:solidFill>
              </a:rPr>
              <a:t>with educated West African and South Asian speakers</a:t>
            </a:r>
          </a:p>
          <a:p>
            <a:pPr>
              <a:buAutoNum type="arabicPeriod"/>
            </a:pPr>
            <a:endParaRPr lang="en-GB" sz="2400" b="1" dirty="0">
              <a:solidFill>
                <a:srgbClr val="FF0000"/>
              </a:solidFill>
            </a:endParaRPr>
          </a:p>
          <a:p>
            <a:pPr>
              <a:buAutoNum type="arabicPeriod"/>
            </a:pPr>
            <a:r>
              <a:rPr lang="en-GB" sz="2400" dirty="0"/>
              <a:t>Perceptions questionnaire</a:t>
            </a:r>
          </a:p>
          <a:p>
            <a:pPr marL="0" indent="0">
              <a:buNone/>
            </a:pPr>
            <a:endParaRPr lang="en-GB" sz="2400" dirty="0"/>
          </a:p>
          <a:p>
            <a:pPr marL="0" indent="0">
              <a:buNone/>
            </a:pPr>
            <a:r>
              <a:rPr lang="en-GB" sz="2400" dirty="0"/>
              <a:t>3. Focus group discussions</a:t>
            </a:r>
          </a:p>
          <a:p>
            <a:pPr marL="0" indent="0">
              <a:buNone/>
            </a:pPr>
            <a:endParaRPr lang="en-GB" sz="2400" dirty="0"/>
          </a:p>
          <a:p>
            <a:pPr marL="0" indent="0">
              <a:buNone/>
            </a:pPr>
            <a:endParaRPr lang="en-GB" sz="2400" dirty="0"/>
          </a:p>
          <a:p>
            <a:pPr marL="0" indent="0">
              <a:buNone/>
            </a:pPr>
            <a:r>
              <a:rPr lang="en-GB" sz="2400" dirty="0"/>
              <a:t>Administered in two institutions in the UK and USA to EFL (Expanding Circle) Students</a:t>
            </a:r>
          </a:p>
        </p:txBody>
      </p:sp>
    </p:spTree>
    <p:extLst>
      <p:ext uri="{BB962C8B-B14F-4D97-AF65-F5344CB8AC3E}">
        <p14:creationId xmlns:p14="http://schemas.microsoft.com/office/powerpoint/2010/main" val="324328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199B-F53E-4CD6-8E24-8E68B3AA2524}"/>
              </a:ext>
            </a:extLst>
          </p:cNvPr>
          <p:cNvSpPr>
            <a:spLocks noGrp="1"/>
          </p:cNvSpPr>
          <p:nvPr>
            <p:ph type="title"/>
          </p:nvPr>
        </p:nvSpPr>
        <p:spPr>
          <a:xfrm>
            <a:off x="2592925" y="214010"/>
            <a:ext cx="8911687" cy="797668"/>
          </a:xfrm>
        </p:spPr>
        <p:txBody>
          <a:bodyPr/>
          <a:lstStyle/>
          <a:p>
            <a:pPr algn="ctr"/>
            <a:r>
              <a:rPr lang="en-GB" b="1" dirty="0"/>
              <a:t>OUTLINE</a:t>
            </a:r>
          </a:p>
        </p:txBody>
      </p:sp>
      <p:sp>
        <p:nvSpPr>
          <p:cNvPr id="3" name="Content Placeholder 2">
            <a:extLst>
              <a:ext uri="{FF2B5EF4-FFF2-40B4-BE49-F238E27FC236}">
                <a16:creationId xmlns:a16="http://schemas.microsoft.com/office/drawing/2014/main" id="{8245C44A-F23B-40F3-AD71-8A1B1CBE2EAB}"/>
              </a:ext>
            </a:extLst>
          </p:cNvPr>
          <p:cNvSpPr>
            <a:spLocks noGrp="1"/>
          </p:cNvSpPr>
          <p:nvPr>
            <p:ph idx="1"/>
          </p:nvPr>
        </p:nvSpPr>
        <p:spPr>
          <a:xfrm>
            <a:off x="1556427" y="875489"/>
            <a:ext cx="10466960" cy="5768501"/>
          </a:xfrm>
        </p:spPr>
        <p:txBody>
          <a:bodyPr>
            <a:normAutofit lnSpcReduction="10000"/>
          </a:bodyPr>
          <a:lstStyle/>
          <a:p>
            <a:pPr marL="0" indent="0">
              <a:buNone/>
            </a:pPr>
            <a:r>
              <a:rPr lang="en-GB" sz="2000" b="1" dirty="0">
                <a:solidFill>
                  <a:schemeClr val="tx1"/>
                </a:solidFill>
              </a:rPr>
              <a:t>1. Background Information</a:t>
            </a:r>
          </a:p>
          <a:p>
            <a:pPr>
              <a:buFont typeface="Wingdings" panose="05000000000000000000" pitchFamily="2" charset="2"/>
              <a:buChar char="Ø"/>
            </a:pPr>
            <a:r>
              <a:rPr lang="en-GB" sz="2000" i="1" dirty="0">
                <a:solidFill>
                  <a:schemeClr val="tx1"/>
                </a:solidFill>
              </a:rPr>
              <a:t>Accent</a:t>
            </a:r>
          </a:p>
          <a:p>
            <a:pPr>
              <a:buFont typeface="Wingdings" panose="05000000000000000000" pitchFamily="2" charset="2"/>
              <a:buChar char="Ø"/>
            </a:pPr>
            <a:r>
              <a:rPr lang="en-GB" sz="2000" i="1" dirty="0">
                <a:solidFill>
                  <a:schemeClr val="tx1"/>
                </a:solidFill>
              </a:rPr>
              <a:t>Bias</a:t>
            </a:r>
          </a:p>
          <a:p>
            <a:pPr marL="0" indent="0">
              <a:buNone/>
            </a:pPr>
            <a:r>
              <a:rPr lang="en-GB" sz="2000" b="1" dirty="0">
                <a:solidFill>
                  <a:schemeClr val="tx1"/>
                </a:solidFill>
              </a:rPr>
              <a:t>2. Research Context</a:t>
            </a:r>
          </a:p>
          <a:p>
            <a:pPr marL="0" indent="0">
              <a:buNone/>
            </a:pPr>
            <a:endParaRPr lang="en-GB" sz="2000" i="1" dirty="0">
              <a:solidFill>
                <a:schemeClr val="tx1"/>
              </a:solidFill>
            </a:endParaRPr>
          </a:p>
          <a:p>
            <a:pPr marL="0" indent="0">
              <a:buNone/>
            </a:pPr>
            <a:r>
              <a:rPr lang="en-GB" sz="2000" b="1" dirty="0">
                <a:solidFill>
                  <a:schemeClr val="tx1"/>
                </a:solidFill>
              </a:rPr>
              <a:t>3</a:t>
            </a:r>
            <a:r>
              <a:rPr lang="en-GB" sz="2000" dirty="0">
                <a:solidFill>
                  <a:schemeClr val="tx1"/>
                </a:solidFill>
              </a:rPr>
              <a:t>. </a:t>
            </a:r>
            <a:r>
              <a:rPr lang="en-GB" sz="2000" b="1" dirty="0">
                <a:solidFill>
                  <a:schemeClr val="tx1"/>
                </a:solidFill>
              </a:rPr>
              <a:t>International students as stakeholders in International Higher Education</a:t>
            </a:r>
          </a:p>
          <a:p>
            <a:pPr marL="0" indent="0">
              <a:buNone/>
            </a:pPr>
            <a:endParaRPr lang="en-GB" sz="2000" b="1" dirty="0">
              <a:solidFill>
                <a:schemeClr val="tx1"/>
              </a:solidFill>
            </a:endParaRPr>
          </a:p>
          <a:p>
            <a:pPr marL="0" indent="0">
              <a:buNone/>
            </a:pPr>
            <a:r>
              <a:rPr lang="en-GB" sz="2000" b="1" dirty="0">
                <a:solidFill>
                  <a:schemeClr val="tx1"/>
                </a:solidFill>
              </a:rPr>
              <a:t>4. International Student Categories based on English Language Usage</a:t>
            </a:r>
          </a:p>
          <a:p>
            <a:pPr marL="0" indent="0">
              <a:buNone/>
            </a:pPr>
            <a:r>
              <a:rPr lang="en-GB" sz="2000" b="1" dirty="0">
                <a:solidFill>
                  <a:schemeClr val="tx1"/>
                </a:solidFill>
              </a:rPr>
              <a:t>5. Research Focus/Research question</a:t>
            </a:r>
          </a:p>
          <a:p>
            <a:pPr marL="0" indent="0">
              <a:buNone/>
            </a:pPr>
            <a:endParaRPr lang="en-GB" sz="2000" b="1" dirty="0">
              <a:solidFill>
                <a:schemeClr val="tx1"/>
              </a:solidFill>
            </a:endParaRPr>
          </a:p>
          <a:p>
            <a:pPr marL="0" indent="0">
              <a:buNone/>
            </a:pPr>
            <a:r>
              <a:rPr lang="en-GB" sz="2000" b="1" dirty="0">
                <a:solidFill>
                  <a:schemeClr val="tx1"/>
                </a:solidFill>
              </a:rPr>
              <a:t>6. Intelligibility concept</a:t>
            </a:r>
          </a:p>
          <a:p>
            <a:pPr marL="0" indent="0">
              <a:buNone/>
            </a:pPr>
            <a:r>
              <a:rPr lang="en-GB" sz="2000" b="1" dirty="0">
                <a:solidFill>
                  <a:schemeClr val="tx1"/>
                </a:solidFill>
              </a:rPr>
              <a:t>7. Data</a:t>
            </a:r>
          </a:p>
          <a:p>
            <a:pPr marL="0" indent="0">
              <a:buNone/>
            </a:pPr>
            <a:r>
              <a:rPr lang="en-GB" sz="2000" b="1" dirty="0">
                <a:solidFill>
                  <a:schemeClr val="tx1"/>
                </a:solidFill>
              </a:rPr>
              <a:t>8. Results</a:t>
            </a:r>
          </a:p>
          <a:p>
            <a:pPr marL="0" indent="0">
              <a:buNone/>
            </a:pPr>
            <a:r>
              <a:rPr lang="en-GB" sz="2000" b="1" dirty="0">
                <a:solidFill>
                  <a:schemeClr val="tx1"/>
                </a:solidFill>
              </a:rPr>
              <a:t>9. Conclusions/Recommendations/Further Research</a:t>
            </a:r>
          </a:p>
          <a:p>
            <a:pPr marL="0" indent="0">
              <a:buNone/>
            </a:pPr>
            <a:endParaRPr lang="en-GB" dirty="0"/>
          </a:p>
        </p:txBody>
      </p:sp>
    </p:spTree>
    <p:extLst>
      <p:ext uri="{BB962C8B-B14F-4D97-AF65-F5344CB8AC3E}">
        <p14:creationId xmlns:p14="http://schemas.microsoft.com/office/powerpoint/2010/main" val="2828815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2261-CDCC-41A5-9E76-19194C5434E5}"/>
              </a:ext>
            </a:extLst>
          </p:cNvPr>
          <p:cNvSpPr>
            <a:spLocks noGrp="1"/>
          </p:cNvSpPr>
          <p:nvPr>
            <p:ph type="title"/>
          </p:nvPr>
        </p:nvSpPr>
        <p:spPr/>
        <p:txBody>
          <a:bodyPr/>
          <a:lstStyle/>
          <a:p>
            <a:r>
              <a:rPr lang="en-GB" dirty="0"/>
              <a:t>BAND SCORE RESULTS</a:t>
            </a:r>
          </a:p>
        </p:txBody>
      </p:sp>
      <p:sp>
        <p:nvSpPr>
          <p:cNvPr id="3" name="Text Placeholder 2">
            <a:extLst>
              <a:ext uri="{FF2B5EF4-FFF2-40B4-BE49-F238E27FC236}">
                <a16:creationId xmlns:a16="http://schemas.microsoft.com/office/drawing/2014/main" id="{5DC2507A-6949-4407-8464-B415B0A60CBD}"/>
              </a:ext>
            </a:extLst>
          </p:cNvPr>
          <p:cNvSpPr>
            <a:spLocks noGrp="1"/>
          </p:cNvSpPr>
          <p:nvPr>
            <p:ph type="body" idx="1"/>
          </p:nvPr>
        </p:nvSpPr>
        <p:spPr>
          <a:xfrm>
            <a:off x="2939373" y="1268075"/>
            <a:ext cx="3992732" cy="701400"/>
          </a:xfrm>
        </p:spPr>
        <p:txBody>
          <a:bodyPr/>
          <a:lstStyle/>
          <a:p>
            <a:r>
              <a:rPr lang="en-GB" dirty="0"/>
              <a:t>SOUTH ASIAN VARIETY</a:t>
            </a:r>
          </a:p>
        </p:txBody>
      </p:sp>
      <p:sp>
        <p:nvSpPr>
          <p:cNvPr id="5" name="Text Placeholder 4">
            <a:extLst>
              <a:ext uri="{FF2B5EF4-FFF2-40B4-BE49-F238E27FC236}">
                <a16:creationId xmlns:a16="http://schemas.microsoft.com/office/drawing/2014/main" id="{B59E6E32-0D40-4143-886D-CF2B0165E96B}"/>
              </a:ext>
            </a:extLst>
          </p:cNvPr>
          <p:cNvSpPr>
            <a:spLocks noGrp="1"/>
          </p:cNvSpPr>
          <p:nvPr>
            <p:ph type="body" sz="quarter" idx="3"/>
          </p:nvPr>
        </p:nvSpPr>
        <p:spPr>
          <a:xfrm>
            <a:off x="7506629" y="1264848"/>
            <a:ext cx="3999001" cy="701400"/>
          </a:xfrm>
        </p:spPr>
        <p:txBody>
          <a:bodyPr/>
          <a:lstStyle/>
          <a:p>
            <a:r>
              <a:rPr lang="en-GB" dirty="0"/>
              <a:t>WEST AFRICAN VARIETY</a:t>
            </a:r>
          </a:p>
        </p:txBody>
      </p:sp>
      <p:pic>
        <p:nvPicPr>
          <p:cNvPr id="7" name="Content Placeholder 6">
            <a:extLst>
              <a:ext uri="{FF2B5EF4-FFF2-40B4-BE49-F238E27FC236}">
                <a16:creationId xmlns:a16="http://schemas.microsoft.com/office/drawing/2014/main" id="{7A4E3030-DC32-4CCC-B64D-729478969ADE}"/>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543050" y="2549524"/>
            <a:ext cx="5200650" cy="4137025"/>
          </a:xfrm>
          <a:prstGeom prst="rect">
            <a:avLst/>
          </a:prstGeom>
          <a:noFill/>
          <a:ln>
            <a:noFill/>
          </a:ln>
        </p:spPr>
      </p:pic>
      <p:pic>
        <p:nvPicPr>
          <p:cNvPr id="8" name="Content Placeholder 7">
            <a:extLst>
              <a:ext uri="{FF2B5EF4-FFF2-40B4-BE49-F238E27FC236}">
                <a16:creationId xmlns:a16="http://schemas.microsoft.com/office/drawing/2014/main" id="{EE782F51-6542-4EFE-8983-426254CF3B73}"/>
              </a:ext>
            </a:extLst>
          </p:cNvPr>
          <p:cNvPicPr>
            <a:picLocks noGrp="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7242218" y="2546350"/>
            <a:ext cx="4949782" cy="4137024"/>
          </a:xfrm>
          <a:prstGeom prst="rect">
            <a:avLst/>
          </a:prstGeom>
          <a:noFill/>
          <a:ln>
            <a:noFill/>
          </a:ln>
        </p:spPr>
      </p:pic>
    </p:spTree>
    <p:extLst>
      <p:ext uri="{BB962C8B-B14F-4D97-AF65-F5344CB8AC3E}">
        <p14:creationId xmlns:p14="http://schemas.microsoft.com/office/powerpoint/2010/main" val="4037876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1FFD-3BB4-4E6C-8FFD-3754F76332DE}"/>
              </a:ext>
            </a:extLst>
          </p:cNvPr>
          <p:cNvSpPr>
            <a:spLocks noGrp="1"/>
          </p:cNvSpPr>
          <p:nvPr>
            <p:ph type="title"/>
          </p:nvPr>
        </p:nvSpPr>
        <p:spPr/>
        <p:txBody>
          <a:bodyPr/>
          <a:lstStyle/>
          <a:p>
            <a:pPr algn="ctr"/>
            <a:r>
              <a:rPr lang="en-GB" dirty="0"/>
              <a:t>FREQUENCIES</a:t>
            </a:r>
          </a:p>
        </p:txBody>
      </p:sp>
      <p:sp>
        <p:nvSpPr>
          <p:cNvPr id="3" name="Text Placeholder 2">
            <a:extLst>
              <a:ext uri="{FF2B5EF4-FFF2-40B4-BE49-F238E27FC236}">
                <a16:creationId xmlns:a16="http://schemas.microsoft.com/office/drawing/2014/main" id="{81DEC5F9-F6FF-4B4F-AB25-50907F85305A}"/>
              </a:ext>
            </a:extLst>
          </p:cNvPr>
          <p:cNvSpPr>
            <a:spLocks noGrp="1"/>
          </p:cNvSpPr>
          <p:nvPr>
            <p:ph type="body" idx="1"/>
          </p:nvPr>
        </p:nvSpPr>
        <p:spPr>
          <a:xfrm>
            <a:off x="2939373" y="1264847"/>
            <a:ext cx="3992732" cy="640153"/>
          </a:xfrm>
        </p:spPr>
        <p:txBody>
          <a:bodyPr/>
          <a:lstStyle/>
          <a:p>
            <a:r>
              <a:rPr lang="en-GB" dirty="0"/>
              <a:t>SOUTH ASIAN</a:t>
            </a:r>
          </a:p>
        </p:txBody>
      </p:sp>
      <p:graphicFrame>
        <p:nvGraphicFramePr>
          <p:cNvPr id="7" name="Content Placeholder 6">
            <a:extLst>
              <a:ext uri="{FF2B5EF4-FFF2-40B4-BE49-F238E27FC236}">
                <a16:creationId xmlns:a16="http://schemas.microsoft.com/office/drawing/2014/main" id="{204198CB-279C-4851-B63C-B63B2FFEA1BC}"/>
              </a:ext>
            </a:extLst>
          </p:cNvPr>
          <p:cNvGraphicFramePr>
            <a:graphicFrameLocks noGrp="1"/>
          </p:cNvGraphicFramePr>
          <p:nvPr>
            <p:ph sz="half" idx="2"/>
            <p:extLst/>
          </p:nvPr>
        </p:nvGraphicFramePr>
        <p:xfrm>
          <a:off x="1600201" y="2071910"/>
          <a:ext cx="5332413" cy="4786083"/>
        </p:xfrm>
        <a:graphic>
          <a:graphicData uri="http://schemas.openxmlformats.org/drawingml/2006/table">
            <a:tbl>
              <a:tblPr>
                <a:tableStyleId>{5C22544A-7EE6-4342-B048-85BDC9FD1C3A}</a:tableStyleId>
              </a:tblPr>
              <a:tblGrid>
                <a:gridCol w="520996">
                  <a:extLst>
                    <a:ext uri="{9D8B030D-6E8A-4147-A177-3AD203B41FA5}">
                      <a16:colId xmlns:a16="http://schemas.microsoft.com/office/drawing/2014/main" val="541486774"/>
                    </a:ext>
                  </a:extLst>
                </a:gridCol>
                <a:gridCol w="1245905">
                  <a:extLst>
                    <a:ext uri="{9D8B030D-6E8A-4147-A177-3AD203B41FA5}">
                      <a16:colId xmlns:a16="http://schemas.microsoft.com/office/drawing/2014/main" val="356744726"/>
                    </a:ext>
                  </a:extLst>
                </a:gridCol>
                <a:gridCol w="1782756">
                  <a:extLst>
                    <a:ext uri="{9D8B030D-6E8A-4147-A177-3AD203B41FA5}">
                      <a16:colId xmlns:a16="http://schemas.microsoft.com/office/drawing/2014/main" val="102213919"/>
                    </a:ext>
                  </a:extLst>
                </a:gridCol>
                <a:gridCol w="1782756">
                  <a:extLst>
                    <a:ext uri="{9D8B030D-6E8A-4147-A177-3AD203B41FA5}">
                      <a16:colId xmlns:a16="http://schemas.microsoft.com/office/drawing/2014/main" val="4182516607"/>
                    </a:ext>
                  </a:extLst>
                </a:gridCol>
              </a:tblGrid>
              <a:tr h="322991">
                <a:tc gridSpan="4">
                  <a:txBody>
                    <a:bodyPr/>
                    <a:lstStyle/>
                    <a:p>
                      <a:pPr marL="38100" marR="38100" algn="ctr">
                        <a:lnSpc>
                          <a:spcPts val="1600"/>
                        </a:lnSpc>
                        <a:spcAft>
                          <a:spcPts val="0"/>
                        </a:spcAft>
                      </a:pPr>
                      <a:r>
                        <a:rPr lang="en-ZA" sz="1000">
                          <a:effectLst/>
                        </a:rPr>
                        <a:t>Statistics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14495386"/>
                  </a:ext>
                </a:extLst>
              </a:tr>
              <a:tr h="972462">
                <a:tc gridSpan="2">
                  <a:txBody>
                    <a:bodyPr/>
                    <a:lstStyle/>
                    <a:p>
                      <a:pPr algn="l">
                        <a:lnSpc>
                          <a:spcPct val="115000"/>
                        </a:lnSpc>
                        <a:spcAft>
                          <a:spcPts val="0"/>
                        </a:spcAft>
                      </a:pPr>
                      <a:r>
                        <a:rPr lang="en-ZA" sz="11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GB"/>
                    </a:p>
                  </a:txBody>
                  <a:tcPr/>
                </a:tc>
                <a:tc>
                  <a:txBody>
                    <a:bodyPr/>
                    <a:lstStyle/>
                    <a:p>
                      <a:pPr marL="38100" marR="38100" algn="ctr">
                        <a:lnSpc>
                          <a:spcPts val="1600"/>
                        </a:lnSpc>
                        <a:spcAft>
                          <a:spcPts val="0"/>
                        </a:spcAft>
                      </a:pPr>
                      <a:r>
                        <a:rPr lang="en-ZA" sz="900">
                          <a:effectLst/>
                        </a:rPr>
                        <a:t>Original SE based IELTS band scores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n-ZA" sz="900">
                          <a:effectLst/>
                        </a:rPr>
                        <a:t>Section A (Indian) Replicated NNS test band scores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4010090747"/>
                  </a:ext>
                </a:extLst>
              </a:tr>
              <a:tr h="317330">
                <a:tc rowSpan="2">
                  <a:txBody>
                    <a:bodyPr/>
                    <a:lstStyle/>
                    <a:p>
                      <a:pPr marL="38100" marR="38100" algn="l">
                        <a:lnSpc>
                          <a:spcPts val="1600"/>
                        </a:lnSpc>
                        <a:spcAft>
                          <a:spcPts val="0"/>
                        </a:spcAft>
                      </a:pPr>
                      <a:r>
                        <a:rPr lang="en-ZA" sz="900">
                          <a:effectLst/>
                        </a:rPr>
                        <a:t>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l">
                        <a:lnSpc>
                          <a:spcPts val="1600"/>
                        </a:lnSpc>
                        <a:spcAft>
                          <a:spcPts val="0"/>
                        </a:spcAft>
                      </a:pPr>
                      <a:r>
                        <a:rPr lang="en-ZA" sz="900">
                          <a:effectLst/>
                        </a:rPr>
                        <a:t>Valid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n-ZA" sz="900">
                          <a:effectLst/>
                        </a:rPr>
                        <a:t>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52959075"/>
                  </a:ext>
                </a:extLst>
              </a:tr>
              <a:tr h="317330">
                <a:tc vMerge="1">
                  <a:txBody>
                    <a:bodyPr/>
                    <a:lstStyle/>
                    <a:p>
                      <a:endParaRPr lang="en-GB"/>
                    </a:p>
                  </a:txBody>
                  <a:tcPr/>
                </a:tc>
                <a:tc>
                  <a:txBody>
                    <a:bodyPr/>
                    <a:lstStyle/>
                    <a:p>
                      <a:pPr marL="38100" marR="38100" algn="l">
                        <a:lnSpc>
                          <a:spcPts val="1600"/>
                        </a:lnSpc>
                        <a:spcAft>
                          <a:spcPts val="0"/>
                        </a:spcAft>
                      </a:pPr>
                      <a:r>
                        <a:rPr lang="en-ZA" sz="900">
                          <a:effectLst/>
                        </a:rPr>
                        <a:t>Missing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n-ZA" sz="900">
                          <a:effectLst/>
                        </a:rPr>
                        <a:t>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14583245"/>
                  </a:ext>
                </a:extLst>
              </a:tr>
              <a:tr h="317330">
                <a:tc gridSpan="2">
                  <a:txBody>
                    <a:bodyPr/>
                    <a:lstStyle/>
                    <a:p>
                      <a:pPr marL="38100" marR="38100" algn="l">
                        <a:lnSpc>
                          <a:spcPts val="1600"/>
                        </a:lnSpc>
                        <a:spcAft>
                          <a:spcPts val="0"/>
                        </a:spcAft>
                      </a:pPr>
                      <a:r>
                        <a:rPr lang="en-ZA" sz="900">
                          <a:effectLst/>
                        </a:rPr>
                        <a:t>Mean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dirty="0">
                          <a:effectLst/>
                        </a:rPr>
                        <a:t>5.500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4.945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97456339"/>
                  </a:ext>
                </a:extLst>
              </a:tr>
              <a:tr h="317330">
                <a:tc gridSpan="2">
                  <a:txBody>
                    <a:bodyPr/>
                    <a:lstStyle/>
                    <a:p>
                      <a:pPr marL="38100" marR="38100" algn="l">
                        <a:lnSpc>
                          <a:spcPts val="1600"/>
                        </a:lnSpc>
                        <a:spcAft>
                          <a:spcPts val="0"/>
                        </a:spcAft>
                      </a:pPr>
                      <a:r>
                        <a:rPr lang="en-ZA" sz="900">
                          <a:effectLst/>
                        </a:rPr>
                        <a:t>Median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5.500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5.000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68553149"/>
                  </a:ext>
                </a:extLst>
              </a:tr>
              <a:tr h="317330">
                <a:tc gridSpan="2">
                  <a:txBody>
                    <a:bodyPr/>
                    <a:lstStyle/>
                    <a:p>
                      <a:pPr marL="38100" marR="38100" algn="l">
                        <a:lnSpc>
                          <a:spcPts val="1600"/>
                        </a:lnSpc>
                        <a:spcAft>
                          <a:spcPts val="0"/>
                        </a:spcAft>
                      </a:pPr>
                      <a:r>
                        <a:rPr lang="en-ZA" sz="900">
                          <a:effectLst/>
                        </a:rPr>
                        <a:t>Mode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89837906"/>
                  </a:ext>
                </a:extLst>
              </a:tr>
              <a:tr h="317330">
                <a:tc gridSpan="2">
                  <a:txBody>
                    <a:bodyPr/>
                    <a:lstStyle/>
                    <a:p>
                      <a:pPr marL="38100" marR="38100" algn="l">
                        <a:lnSpc>
                          <a:spcPts val="1600"/>
                        </a:lnSpc>
                        <a:spcAft>
                          <a:spcPts val="0"/>
                        </a:spcAft>
                      </a:pPr>
                      <a:r>
                        <a:rPr lang="en-ZA" sz="900">
                          <a:effectLst/>
                        </a:rPr>
                        <a:t>Std. Deviation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1.1890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35618133"/>
                  </a:ext>
                </a:extLst>
              </a:tr>
              <a:tr h="317330">
                <a:tc gridSpan="2">
                  <a:txBody>
                    <a:bodyPr/>
                    <a:lstStyle/>
                    <a:p>
                      <a:pPr marL="38100" marR="38100" algn="l">
                        <a:lnSpc>
                          <a:spcPts val="1600"/>
                        </a:lnSpc>
                        <a:spcAft>
                          <a:spcPts val="0"/>
                        </a:spcAft>
                      </a:pPr>
                      <a:r>
                        <a:rPr lang="en-ZA" sz="900">
                          <a:effectLst/>
                        </a:rPr>
                        <a:t>Variance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1.414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2661169"/>
                  </a:ext>
                </a:extLst>
              </a:tr>
              <a:tr h="317330">
                <a:tc gridSpan="2">
                  <a:txBody>
                    <a:bodyPr/>
                    <a:lstStyle/>
                    <a:p>
                      <a:pPr marL="38100" marR="38100" algn="l">
                        <a:lnSpc>
                          <a:spcPts val="1600"/>
                        </a:lnSpc>
                        <a:spcAft>
                          <a:spcPts val="0"/>
                        </a:spcAft>
                      </a:pPr>
                      <a:r>
                        <a:rPr lang="en-ZA" sz="900">
                          <a:effectLst/>
                        </a:rPr>
                        <a:t>Range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5.0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25762800"/>
                  </a:ext>
                </a:extLst>
              </a:tr>
              <a:tr h="317330">
                <a:tc gridSpan="2">
                  <a:txBody>
                    <a:bodyPr/>
                    <a:lstStyle/>
                    <a:p>
                      <a:pPr marL="38100" marR="38100" algn="l">
                        <a:lnSpc>
                          <a:spcPts val="1600"/>
                        </a:lnSpc>
                        <a:spcAft>
                          <a:spcPts val="0"/>
                        </a:spcAft>
                      </a:pPr>
                      <a:r>
                        <a:rPr lang="en-ZA" sz="900">
                          <a:effectLst/>
                        </a:rPr>
                        <a:t>Minimum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2.5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6947825"/>
                  </a:ext>
                </a:extLst>
              </a:tr>
              <a:tr h="317330">
                <a:tc gridSpan="2">
                  <a:txBody>
                    <a:bodyPr/>
                    <a:lstStyle/>
                    <a:p>
                      <a:pPr marL="38100" marR="38100" algn="l">
                        <a:lnSpc>
                          <a:spcPts val="1600"/>
                        </a:lnSpc>
                        <a:spcAft>
                          <a:spcPts val="0"/>
                        </a:spcAft>
                      </a:pPr>
                      <a:r>
                        <a:rPr lang="en-ZA" sz="900">
                          <a:effectLst/>
                        </a:rPr>
                        <a:t>Maximum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a:effectLst/>
                        </a:rPr>
                        <a:t>7.5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93849867"/>
                  </a:ext>
                </a:extLst>
              </a:tr>
              <a:tr h="317330">
                <a:tc gridSpan="2">
                  <a:txBody>
                    <a:bodyPr/>
                    <a:lstStyle/>
                    <a:p>
                      <a:pPr marL="38100" marR="38100" algn="l">
                        <a:lnSpc>
                          <a:spcPts val="1600"/>
                        </a:lnSpc>
                        <a:spcAft>
                          <a:spcPts val="0"/>
                        </a:spcAft>
                      </a:pPr>
                      <a:r>
                        <a:rPr lang="en-ZA" sz="900">
                          <a:effectLst/>
                        </a:rPr>
                        <a:t>Sum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900">
                          <a:effectLst/>
                        </a:rPr>
                        <a:t>550.0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900" dirty="0">
                          <a:effectLst/>
                        </a:rPr>
                        <a:t>494.5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15949492"/>
                  </a:ext>
                </a:extLst>
              </a:tr>
            </a:tbl>
          </a:graphicData>
        </a:graphic>
      </p:graphicFrame>
      <p:sp>
        <p:nvSpPr>
          <p:cNvPr id="5" name="Text Placeholder 4">
            <a:extLst>
              <a:ext uri="{FF2B5EF4-FFF2-40B4-BE49-F238E27FC236}">
                <a16:creationId xmlns:a16="http://schemas.microsoft.com/office/drawing/2014/main" id="{231FD395-2C1C-4D9D-A8A3-6AE9AC496758}"/>
              </a:ext>
            </a:extLst>
          </p:cNvPr>
          <p:cNvSpPr>
            <a:spLocks noGrp="1"/>
          </p:cNvSpPr>
          <p:nvPr>
            <p:ph type="body" sz="quarter" idx="3"/>
          </p:nvPr>
        </p:nvSpPr>
        <p:spPr>
          <a:xfrm>
            <a:off x="7506629" y="1264847"/>
            <a:ext cx="3999001" cy="640153"/>
          </a:xfrm>
        </p:spPr>
        <p:txBody>
          <a:bodyPr/>
          <a:lstStyle/>
          <a:p>
            <a:r>
              <a:rPr lang="en-GB" dirty="0"/>
              <a:t>WEST AFRICAN</a:t>
            </a:r>
          </a:p>
        </p:txBody>
      </p:sp>
      <p:graphicFrame>
        <p:nvGraphicFramePr>
          <p:cNvPr id="8" name="Content Placeholder 7">
            <a:extLst>
              <a:ext uri="{FF2B5EF4-FFF2-40B4-BE49-F238E27FC236}">
                <a16:creationId xmlns:a16="http://schemas.microsoft.com/office/drawing/2014/main" id="{C8970F04-960A-4BBC-9FED-9770BEA77BCC}"/>
              </a:ext>
            </a:extLst>
          </p:cNvPr>
          <p:cNvGraphicFramePr>
            <a:graphicFrameLocks noGrp="1"/>
          </p:cNvGraphicFramePr>
          <p:nvPr>
            <p:ph sz="quarter" idx="4"/>
            <p:extLst/>
          </p:nvPr>
        </p:nvGraphicFramePr>
        <p:xfrm>
          <a:off x="7167563" y="2071910"/>
          <a:ext cx="5024436" cy="4786083"/>
        </p:xfrm>
        <a:graphic>
          <a:graphicData uri="http://schemas.openxmlformats.org/drawingml/2006/table">
            <a:tbl>
              <a:tblPr>
                <a:tableStyleId>{5C22544A-7EE6-4342-B048-85BDC9FD1C3A}</a:tableStyleId>
              </a:tblPr>
              <a:tblGrid>
                <a:gridCol w="483959">
                  <a:extLst>
                    <a:ext uri="{9D8B030D-6E8A-4147-A177-3AD203B41FA5}">
                      <a16:colId xmlns:a16="http://schemas.microsoft.com/office/drawing/2014/main" val="379426895"/>
                    </a:ext>
                  </a:extLst>
                </a:gridCol>
                <a:gridCol w="1373671">
                  <a:extLst>
                    <a:ext uri="{9D8B030D-6E8A-4147-A177-3AD203B41FA5}">
                      <a16:colId xmlns:a16="http://schemas.microsoft.com/office/drawing/2014/main" val="4243595807"/>
                    </a:ext>
                  </a:extLst>
                </a:gridCol>
                <a:gridCol w="1583403">
                  <a:extLst>
                    <a:ext uri="{9D8B030D-6E8A-4147-A177-3AD203B41FA5}">
                      <a16:colId xmlns:a16="http://schemas.microsoft.com/office/drawing/2014/main" val="918670840"/>
                    </a:ext>
                  </a:extLst>
                </a:gridCol>
                <a:gridCol w="1583403">
                  <a:extLst>
                    <a:ext uri="{9D8B030D-6E8A-4147-A177-3AD203B41FA5}">
                      <a16:colId xmlns:a16="http://schemas.microsoft.com/office/drawing/2014/main" val="1929950245"/>
                    </a:ext>
                  </a:extLst>
                </a:gridCol>
              </a:tblGrid>
              <a:tr h="323759">
                <a:tc gridSpan="4">
                  <a:txBody>
                    <a:bodyPr/>
                    <a:lstStyle/>
                    <a:p>
                      <a:pPr marL="38100" marR="38100" algn="ctr">
                        <a:lnSpc>
                          <a:spcPts val="1600"/>
                        </a:lnSpc>
                        <a:spcAft>
                          <a:spcPts val="0"/>
                        </a:spcAft>
                      </a:pPr>
                      <a:r>
                        <a:rPr lang="en-ZA" sz="1000">
                          <a:effectLst/>
                        </a:rPr>
                        <a:t>Statistics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90992061"/>
                  </a:ext>
                </a:extLst>
              </a:tr>
              <a:tr h="1024571">
                <a:tc gridSpan="2">
                  <a:txBody>
                    <a:bodyPr/>
                    <a:lstStyle/>
                    <a:p>
                      <a:pPr algn="l">
                        <a:lnSpc>
                          <a:spcPct val="115000"/>
                        </a:lnSpc>
                        <a:spcAft>
                          <a:spcPts val="0"/>
                        </a:spcAft>
                      </a:pPr>
                      <a:r>
                        <a:rPr lang="en-ZA" sz="11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GB"/>
                    </a:p>
                  </a:txBody>
                  <a:tcPr/>
                </a:tc>
                <a:tc>
                  <a:txBody>
                    <a:bodyPr/>
                    <a:lstStyle/>
                    <a:p>
                      <a:pPr marL="38100" marR="38100" algn="ctr">
                        <a:lnSpc>
                          <a:spcPts val="1600"/>
                        </a:lnSpc>
                        <a:spcAft>
                          <a:spcPts val="0"/>
                        </a:spcAft>
                      </a:pPr>
                      <a:r>
                        <a:rPr lang="en-ZA" sz="800">
                          <a:effectLst/>
                        </a:rPr>
                        <a:t>Original SE based IELTS band scores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n-ZA" sz="800">
                          <a:effectLst/>
                        </a:rPr>
                        <a:t>Section B (Nigerian) Replicated NNS test band scores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897280748"/>
                  </a:ext>
                </a:extLst>
              </a:tr>
              <a:tr h="312523">
                <a:tc rowSpan="2">
                  <a:txBody>
                    <a:bodyPr/>
                    <a:lstStyle/>
                    <a:p>
                      <a:pPr marL="38100" marR="38100" algn="l">
                        <a:lnSpc>
                          <a:spcPts val="1600"/>
                        </a:lnSpc>
                        <a:spcAft>
                          <a:spcPts val="0"/>
                        </a:spcAft>
                      </a:pPr>
                      <a:r>
                        <a:rPr lang="en-ZA" sz="800">
                          <a:effectLst/>
                        </a:rPr>
                        <a:t>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l">
                        <a:lnSpc>
                          <a:spcPts val="1600"/>
                        </a:lnSpc>
                        <a:spcAft>
                          <a:spcPts val="0"/>
                        </a:spcAft>
                      </a:pPr>
                      <a:r>
                        <a:rPr lang="en-ZA" sz="800">
                          <a:effectLst/>
                        </a:rPr>
                        <a:t>Valid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n-ZA" sz="800">
                          <a:effectLst/>
                        </a:rPr>
                        <a:t>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76678164"/>
                  </a:ext>
                </a:extLst>
              </a:tr>
              <a:tr h="312523">
                <a:tc vMerge="1">
                  <a:txBody>
                    <a:bodyPr/>
                    <a:lstStyle/>
                    <a:p>
                      <a:endParaRPr lang="en-GB"/>
                    </a:p>
                  </a:txBody>
                  <a:tcPr/>
                </a:tc>
                <a:tc>
                  <a:txBody>
                    <a:bodyPr/>
                    <a:lstStyle/>
                    <a:p>
                      <a:pPr marL="38100" marR="38100" algn="l">
                        <a:lnSpc>
                          <a:spcPts val="1600"/>
                        </a:lnSpc>
                        <a:spcAft>
                          <a:spcPts val="0"/>
                        </a:spcAft>
                      </a:pPr>
                      <a:r>
                        <a:rPr lang="en-ZA" sz="800">
                          <a:effectLst/>
                        </a:rPr>
                        <a:t>Missing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n-ZA" sz="800">
                          <a:effectLst/>
                        </a:rPr>
                        <a:t>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1993331"/>
                  </a:ext>
                </a:extLst>
              </a:tr>
              <a:tr h="312523">
                <a:tc gridSpan="2">
                  <a:txBody>
                    <a:bodyPr/>
                    <a:lstStyle/>
                    <a:p>
                      <a:pPr marL="38100" marR="38100" algn="l">
                        <a:lnSpc>
                          <a:spcPts val="1600"/>
                        </a:lnSpc>
                        <a:spcAft>
                          <a:spcPts val="0"/>
                        </a:spcAft>
                      </a:pPr>
                      <a:r>
                        <a:rPr lang="en-ZA" sz="800">
                          <a:effectLst/>
                        </a:rPr>
                        <a:t>Mean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5.500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5.124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71854656"/>
                  </a:ext>
                </a:extLst>
              </a:tr>
              <a:tr h="312523">
                <a:tc gridSpan="2">
                  <a:txBody>
                    <a:bodyPr/>
                    <a:lstStyle/>
                    <a:p>
                      <a:pPr marL="38100" marR="38100" algn="l">
                        <a:lnSpc>
                          <a:spcPts val="1600"/>
                        </a:lnSpc>
                        <a:spcAft>
                          <a:spcPts val="0"/>
                        </a:spcAft>
                      </a:pPr>
                      <a:r>
                        <a:rPr lang="en-ZA" sz="800">
                          <a:effectLst/>
                        </a:rPr>
                        <a:t>Median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5.500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5.500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78183622"/>
                  </a:ext>
                </a:extLst>
              </a:tr>
              <a:tr h="312523">
                <a:tc gridSpan="2">
                  <a:txBody>
                    <a:bodyPr/>
                    <a:lstStyle/>
                    <a:p>
                      <a:pPr marL="38100" marR="38100" algn="l">
                        <a:lnSpc>
                          <a:spcPts val="1600"/>
                        </a:lnSpc>
                        <a:spcAft>
                          <a:spcPts val="0"/>
                        </a:spcAft>
                      </a:pPr>
                      <a:r>
                        <a:rPr lang="en-ZA" sz="800">
                          <a:effectLst/>
                        </a:rPr>
                        <a:t>Mode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34995822"/>
                  </a:ext>
                </a:extLst>
              </a:tr>
              <a:tr h="312523">
                <a:tc gridSpan="2">
                  <a:txBody>
                    <a:bodyPr/>
                    <a:lstStyle/>
                    <a:p>
                      <a:pPr marL="38100" marR="38100" algn="l">
                        <a:lnSpc>
                          <a:spcPts val="1600"/>
                        </a:lnSpc>
                        <a:spcAft>
                          <a:spcPts val="0"/>
                        </a:spcAft>
                      </a:pPr>
                      <a:r>
                        <a:rPr lang="en-ZA" sz="800">
                          <a:effectLst/>
                        </a:rPr>
                        <a:t>Std. Deviation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1.2339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35689826"/>
                  </a:ext>
                </a:extLst>
              </a:tr>
              <a:tr h="312523">
                <a:tc gridSpan="2">
                  <a:txBody>
                    <a:bodyPr/>
                    <a:lstStyle/>
                    <a:p>
                      <a:pPr marL="38100" marR="38100" algn="l">
                        <a:lnSpc>
                          <a:spcPts val="1600"/>
                        </a:lnSpc>
                        <a:spcAft>
                          <a:spcPts val="0"/>
                        </a:spcAft>
                      </a:pPr>
                      <a:r>
                        <a:rPr lang="en-ZA" sz="800">
                          <a:effectLst/>
                        </a:rPr>
                        <a:t>Variance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1.522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83794949"/>
                  </a:ext>
                </a:extLst>
              </a:tr>
              <a:tr h="312523">
                <a:tc gridSpan="2">
                  <a:txBody>
                    <a:bodyPr/>
                    <a:lstStyle/>
                    <a:p>
                      <a:pPr marL="38100" marR="38100" algn="l">
                        <a:lnSpc>
                          <a:spcPts val="1600"/>
                        </a:lnSpc>
                        <a:spcAft>
                          <a:spcPts val="0"/>
                        </a:spcAft>
                      </a:pPr>
                      <a:r>
                        <a:rPr lang="en-ZA" sz="800">
                          <a:effectLst/>
                        </a:rPr>
                        <a:t>Range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6.6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352248"/>
                  </a:ext>
                </a:extLst>
              </a:tr>
              <a:tr h="312523">
                <a:tc gridSpan="2">
                  <a:txBody>
                    <a:bodyPr/>
                    <a:lstStyle/>
                    <a:p>
                      <a:pPr marL="38100" marR="38100" algn="l">
                        <a:lnSpc>
                          <a:spcPts val="1600"/>
                        </a:lnSpc>
                        <a:spcAft>
                          <a:spcPts val="0"/>
                        </a:spcAft>
                      </a:pPr>
                      <a:r>
                        <a:rPr lang="en-ZA" sz="800">
                          <a:effectLst/>
                        </a:rPr>
                        <a:t>Minimum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2.4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44869906"/>
                  </a:ext>
                </a:extLst>
              </a:tr>
              <a:tr h="312523">
                <a:tc gridSpan="2">
                  <a:txBody>
                    <a:bodyPr/>
                    <a:lstStyle/>
                    <a:p>
                      <a:pPr marL="38100" marR="38100" algn="l">
                        <a:lnSpc>
                          <a:spcPts val="1600"/>
                        </a:lnSpc>
                        <a:spcAft>
                          <a:spcPts val="0"/>
                        </a:spcAft>
                      </a:pPr>
                      <a:r>
                        <a:rPr lang="en-ZA" sz="800">
                          <a:effectLst/>
                        </a:rPr>
                        <a:t>Maximum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a:effectLst/>
                        </a:rPr>
                        <a:t>9.0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40809544"/>
                  </a:ext>
                </a:extLst>
              </a:tr>
              <a:tr h="312523">
                <a:tc gridSpan="2">
                  <a:txBody>
                    <a:bodyPr/>
                    <a:lstStyle/>
                    <a:p>
                      <a:pPr marL="38100" marR="38100" algn="l">
                        <a:lnSpc>
                          <a:spcPts val="1600"/>
                        </a:lnSpc>
                        <a:spcAft>
                          <a:spcPts val="0"/>
                        </a:spcAft>
                      </a:pPr>
                      <a:r>
                        <a:rPr lang="en-ZA" sz="800">
                          <a:effectLst/>
                        </a:rPr>
                        <a:t>Sum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a:txBody>
                    <a:bodyPr/>
                    <a:lstStyle/>
                    <a:p>
                      <a:pPr marL="38100" marR="38100" algn="r">
                        <a:lnSpc>
                          <a:spcPts val="1600"/>
                        </a:lnSpc>
                        <a:spcAft>
                          <a:spcPts val="0"/>
                        </a:spcAft>
                      </a:pPr>
                      <a:r>
                        <a:rPr lang="en-ZA" sz="800">
                          <a:effectLst/>
                        </a:rPr>
                        <a:t>550.0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n-ZA" sz="800" dirty="0">
                          <a:effectLst/>
                        </a:rPr>
                        <a:t>512.4</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6678174"/>
                  </a:ext>
                </a:extLst>
              </a:tr>
            </a:tbl>
          </a:graphicData>
        </a:graphic>
      </p:graphicFrame>
      <p:sp>
        <p:nvSpPr>
          <p:cNvPr id="9" name="Rectangle 1">
            <a:extLst>
              <a:ext uri="{FF2B5EF4-FFF2-40B4-BE49-F238E27FC236}">
                <a16:creationId xmlns:a16="http://schemas.microsoft.com/office/drawing/2014/main" id="{FF206A5E-5A7E-42A2-87E8-E437D35FB38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2964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8C35F-70B5-40DF-BDFD-856B61C917E1}"/>
              </a:ext>
            </a:extLst>
          </p:cNvPr>
          <p:cNvSpPr>
            <a:spLocks noGrp="1"/>
          </p:cNvSpPr>
          <p:nvPr>
            <p:ph type="title"/>
          </p:nvPr>
        </p:nvSpPr>
        <p:spPr/>
        <p:txBody>
          <a:bodyPr/>
          <a:lstStyle/>
          <a:p>
            <a:r>
              <a:rPr lang="en-ZA" b="1" dirty="0"/>
              <a:t>The speaker of section A was clear and easy to understand</a:t>
            </a:r>
            <a:endParaRPr lang="en-GB" dirty="0"/>
          </a:p>
        </p:txBody>
      </p:sp>
      <p:graphicFrame>
        <p:nvGraphicFramePr>
          <p:cNvPr id="4" name="Content Placeholder 3">
            <a:extLst>
              <a:ext uri="{FF2B5EF4-FFF2-40B4-BE49-F238E27FC236}">
                <a16:creationId xmlns:a16="http://schemas.microsoft.com/office/drawing/2014/main" id="{576EA572-3F54-447C-80E1-5E09E99C4CC0}"/>
              </a:ext>
            </a:extLst>
          </p:cNvPr>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4068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4ACCB-741D-48EA-885B-BB1B9B503091}"/>
              </a:ext>
            </a:extLst>
          </p:cNvPr>
          <p:cNvSpPr>
            <a:spLocks noGrp="1"/>
          </p:cNvSpPr>
          <p:nvPr>
            <p:ph type="title"/>
          </p:nvPr>
        </p:nvSpPr>
        <p:spPr/>
        <p:txBody>
          <a:bodyPr>
            <a:normAutofit fontScale="90000"/>
          </a:bodyPr>
          <a:lstStyle/>
          <a:p>
            <a:r>
              <a:rPr lang="en-ZA" b="1" dirty="0"/>
              <a:t>I will understand the speaker in section A if he/she is one of my teachers on my major course of study.</a:t>
            </a:r>
            <a:br>
              <a:rPr lang="en-GB" dirty="0"/>
            </a:br>
            <a:endParaRPr lang="en-GB" dirty="0"/>
          </a:p>
        </p:txBody>
      </p:sp>
      <p:graphicFrame>
        <p:nvGraphicFramePr>
          <p:cNvPr id="4" name="Content Placeholder 3">
            <a:extLst>
              <a:ext uri="{FF2B5EF4-FFF2-40B4-BE49-F238E27FC236}">
                <a16:creationId xmlns:a16="http://schemas.microsoft.com/office/drawing/2014/main" id="{CB3971C1-9BA5-465B-B0D4-10814141EEED}"/>
              </a:ext>
            </a:extLst>
          </p:cNvPr>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0067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0C5E7-FAAA-4933-865C-F90626C4A56F}"/>
              </a:ext>
            </a:extLst>
          </p:cNvPr>
          <p:cNvSpPr>
            <a:spLocks noGrp="1"/>
          </p:cNvSpPr>
          <p:nvPr>
            <p:ph type="title"/>
          </p:nvPr>
        </p:nvSpPr>
        <p:spPr/>
        <p:txBody>
          <a:bodyPr>
            <a:normAutofit fontScale="90000"/>
          </a:bodyPr>
          <a:lstStyle/>
          <a:p>
            <a:r>
              <a:rPr lang="en-ZA" b="1" dirty="0"/>
              <a:t>I disliked the accent of the first speaker in section A of the test. (Reverse order scoring)</a:t>
            </a:r>
            <a:br>
              <a:rPr lang="en-GB" dirty="0"/>
            </a:br>
            <a:endParaRPr lang="en-GB" dirty="0"/>
          </a:p>
        </p:txBody>
      </p:sp>
      <p:graphicFrame>
        <p:nvGraphicFramePr>
          <p:cNvPr id="7" name="Content Placeholder 6">
            <a:extLst>
              <a:ext uri="{FF2B5EF4-FFF2-40B4-BE49-F238E27FC236}">
                <a16:creationId xmlns:a16="http://schemas.microsoft.com/office/drawing/2014/main" id="{C06610A1-DD64-44A7-BF3B-4C820EF7BA4D}"/>
              </a:ext>
            </a:extLst>
          </p:cNvPr>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216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014F-B902-41C1-8DA4-B3AFD8C2E362}"/>
              </a:ext>
            </a:extLst>
          </p:cNvPr>
          <p:cNvSpPr>
            <a:spLocks noGrp="1"/>
          </p:cNvSpPr>
          <p:nvPr>
            <p:ph type="title"/>
          </p:nvPr>
        </p:nvSpPr>
        <p:spPr/>
        <p:txBody>
          <a:bodyPr>
            <a:normAutofit/>
          </a:bodyPr>
          <a:lstStyle/>
          <a:p>
            <a:r>
              <a:rPr lang="en-ZA" sz="3200" b="1" dirty="0"/>
              <a:t>The speaker of section B was clear and easy to understand</a:t>
            </a:r>
            <a:endParaRPr lang="en-GB" sz="3200" dirty="0"/>
          </a:p>
        </p:txBody>
      </p:sp>
      <p:graphicFrame>
        <p:nvGraphicFramePr>
          <p:cNvPr id="4" name="Content Placeholder 3">
            <a:extLst>
              <a:ext uri="{FF2B5EF4-FFF2-40B4-BE49-F238E27FC236}">
                <a16:creationId xmlns:a16="http://schemas.microsoft.com/office/drawing/2014/main" id="{5D9E4F42-1728-4319-B5ED-7AF3DAFD071C}"/>
              </a:ext>
            </a:extLst>
          </p:cNvPr>
          <p:cNvGraphicFramePr>
            <a:graphicFrameLocks noGrp="1"/>
          </p:cNvGraphicFramePr>
          <p:nvPr>
            <p:ph idx="1"/>
            <p:extLst/>
          </p:nvPr>
        </p:nvGraphicFramePr>
        <p:xfrm>
          <a:off x="2589213" y="1562100"/>
          <a:ext cx="8915400" cy="4349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222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2873-EFC8-4E44-9133-0523119C6703}"/>
              </a:ext>
            </a:extLst>
          </p:cNvPr>
          <p:cNvSpPr>
            <a:spLocks noGrp="1"/>
          </p:cNvSpPr>
          <p:nvPr>
            <p:ph type="title"/>
          </p:nvPr>
        </p:nvSpPr>
        <p:spPr/>
        <p:txBody>
          <a:bodyPr>
            <a:normAutofit fontScale="90000"/>
          </a:bodyPr>
          <a:lstStyle/>
          <a:p>
            <a:r>
              <a:rPr lang="en-ZA" b="1" dirty="0"/>
              <a:t>I will understand the speaker in section B if he/she is one of my teachers on my major course of study.</a:t>
            </a:r>
            <a:br>
              <a:rPr lang="en-GB" dirty="0"/>
            </a:br>
            <a:endParaRPr lang="en-GB" dirty="0"/>
          </a:p>
        </p:txBody>
      </p:sp>
      <p:graphicFrame>
        <p:nvGraphicFramePr>
          <p:cNvPr id="4" name="Content Placeholder 3">
            <a:extLst>
              <a:ext uri="{FF2B5EF4-FFF2-40B4-BE49-F238E27FC236}">
                <a16:creationId xmlns:a16="http://schemas.microsoft.com/office/drawing/2014/main" id="{5B79E0C6-19C0-480E-BDCF-F6BBB35767B3}"/>
              </a:ext>
            </a:extLst>
          </p:cNvPr>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0624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56150-AC3B-4CA3-AD8F-C4F049A67C6A}"/>
              </a:ext>
            </a:extLst>
          </p:cNvPr>
          <p:cNvSpPr>
            <a:spLocks noGrp="1"/>
          </p:cNvSpPr>
          <p:nvPr>
            <p:ph type="title"/>
          </p:nvPr>
        </p:nvSpPr>
        <p:spPr/>
        <p:txBody>
          <a:bodyPr>
            <a:normAutofit fontScale="90000"/>
          </a:bodyPr>
          <a:lstStyle/>
          <a:p>
            <a:r>
              <a:rPr lang="en-ZA" b="1" dirty="0"/>
              <a:t>I disliked the accent of the second speaker in section B of the test. (Reverse order scoring)</a:t>
            </a:r>
            <a:br>
              <a:rPr lang="en-GB" dirty="0"/>
            </a:br>
            <a:endParaRPr lang="en-GB" dirty="0"/>
          </a:p>
        </p:txBody>
      </p:sp>
      <p:graphicFrame>
        <p:nvGraphicFramePr>
          <p:cNvPr id="4" name="Content Placeholder 3">
            <a:extLst>
              <a:ext uri="{FF2B5EF4-FFF2-40B4-BE49-F238E27FC236}">
                <a16:creationId xmlns:a16="http://schemas.microsoft.com/office/drawing/2014/main" id="{1D631852-EA98-4078-A720-8D3F814AB3DD}"/>
              </a:ext>
            </a:extLst>
          </p:cNvPr>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31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D8EC-F042-4BCD-A1E6-5CFCA8950C97}"/>
              </a:ext>
            </a:extLst>
          </p:cNvPr>
          <p:cNvSpPr>
            <a:spLocks noGrp="1"/>
          </p:cNvSpPr>
          <p:nvPr>
            <p:ph type="title"/>
          </p:nvPr>
        </p:nvSpPr>
        <p:spPr/>
        <p:txBody>
          <a:bodyPr>
            <a:normAutofit fontScale="90000"/>
          </a:bodyPr>
          <a:lstStyle/>
          <a:p>
            <a:r>
              <a:rPr lang="en-GB" b="1" dirty="0"/>
              <a:t>FINDINGS-Focus Group Discussions</a:t>
            </a:r>
            <a:br>
              <a:rPr lang="en-GB" dirty="0"/>
            </a:br>
            <a:br>
              <a:rPr lang="en-GB" dirty="0"/>
            </a:br>
            <a:endParaRPr lang="en-GB" sz="2000" dirty="0"/>
          </a:p>
        </p:txBody>
      </p:sp>
      <p:sp>
        <p:nvSpPr>
          <p:cNvPr id="3" name="Content Placeholder 2">
            <a:extLst>
              <a:ext uri="{FF2B5EF4-FFF2-40B4-BE49-F238E27FC236}">
                <a16:creationId xmlns:a16="http://schemas.microsoft.com/office/drawing/2014/main" id="{277D6496-B432-43C1-B61F-943CEFDDA9ED}"/>
              </a:ext>
            </a:extLst>
          </p:cNvPr>
          <p:cNvSpPr>
            <a:spLocks noGrp="1"/>
          </p:cNvSpPr>
          <p:nvPr>
            <p:ph idx="1"/>
          </p:nvPr>
        </p:nvSpPr>
        <p:spPr>
          <a:xfrm>
            <a:off x="2589212" y="2133600"/>
            <a:ext cx="8915400" cy="3777622"/>
          </a:xfrm>
        </p:spPr>
        <p:txBody>
          <a:bodyPr/>
          <a:lstStyle/>
          <a:p>
            <a:pPr marL="0" indent="0">
              <a:buNone/>
            </a:pPr>
            <a:r>
              <a:rPr lang="en-GB" sz="2400" dirty="0">
                <a:solidFill>
                  <a:schemeClr val="tx1"/>
                </a:solidFill>
              </a:rPr>
              <a:t>Similar to findings of perception questionnaire </a:t>
            </a:r>
          </a:p>
          <a:p>
            <a:pPr marL="0" indent="0">
              <a:buNone/>
            </a:pPr>
            <a:endParaRPr lang="en-GB" dirty="0"/>
          </a:p>
        </p:txBody>
      </p:sp>
    </p:spTree>
    <p:extLst>
      <p:ext uri="{BB962C8B-B14F-4D97-AF65-F5344CB8AC3E}">
        <p14:creationId xmlns:p14="http://schemas.microsoft.com/office/powerpoint/2010/main" val="3729347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3C0B-479B-4CAA-9F9C-B44EADBEE54E}"/>
              </a:ext>
            </a:extLst>
          </p:cNvPr>
          <p:cNvSpPr>
            <a:spLocks noGrp="1"/>
          </p:cNvSpPr>
          <p:nvPr>
            <p:ph type="title"/>
          </p:nvPr>
        </p:nvSpPr>
        <p:spPr>
          <a:xfrm>
            <a:off x="1439694" y="624110"/>
            <a:ext cx="10064917" cy="6233890"/>
          </a:xfrm>
        </p:spPr>
        <p:txBody>
          <a:bodyPr>
            <a:noAutofit/>
          </a:bodyPr>
          <a:lstStyle/>
          <a:p>
            <a:r>
              <a:rPr lang="en-ZA" sz="2400" b="1" dirty="0"/>
              <a:t>SELECTION OF EXTRACT RESPONSES TO QUESTION 1- Clarity</a:t>
            </a:r>
            <a:br>
              <a:rPr lang="en-ZA" sz="2400" b="1" dirty="0"/>
            </a:br>
            <a:br>
              <a:rPr lang="en-ZA" sz="2400" b="1" dirty="0"/>
            </a:br>
            <a:r>
              <a:rPr lang="en-ZA" sz="2400" b="1" dirty="0"/>
              <a:t>Focus Group 2, US:</a:t>
            </a:r>
            <a:br>
              <a:rPr lang="en-GB" sz="2400" dirty="0"/>
            </a:br>
            <a:r>
              <a:rPr lang="en-ZA" sz="2400" b="1" i="1" dirty="0"/>
              <a:t>UAE 1 </a:t>
            </a:r>
            <a:r>
              <a:rPr lang="en-ZA" sz="2400" i="1" dirty="0"/>
              <a:t>- 'No I don't think so, you need to know English well so you can understand it. Other people who don't know English very well won't be able to understand what he is saying, you need to focus and have all your mind with him so it wasn't easy to understand.’</a:t>
            </a:r>
            <a:br>
              <a:rPr lang="en-GB" sz="2400" dirty="0"/>
            </a:br>
            <a:r>
              <a:rPr lang="en-ZA" sz="2400" i="1" dirty="0"/>
              <a:t> </a:t>
            </a:r>
            <a:br>
              <a:rPr lang="en-GB" sz="2400" dirty="0"/>
            </a:br>
            <a:r>
              <a:rPr lang="en-ZA" sz="2400" b="1" i="1" dirty="0"/>
              <a:t>UAE 3 </a:t>
            </a:r>
            <a:r>
              <a:rPr lang="en-ZA" sz="2400" i="1" dirty="0"/>
              <a:t>- '…I understand a little bit from it.</a:t>
            </a:r>
            <a:br>
              <a:rPr lang="en-GB" sz="2400" dirty="0"/>
            </a:br>
            <a:r>
              <a:rPr lang="en-ZA" sz="2400" i="1" dirty="0"/>
              <a:t> </a:t>
            </a:r>
            <a:br>
              <a:rPr lang="en-GB" sz="2400" dirty="0"/>
            </a:br>
            <a:r>
              <a:rPr lang="en-ZA" sz="2400" b="1" i="1" dirty="0"/>
              <a:t>UAE 2 -</a:t>
            </a:r>
            <a:r>
              <a:rPr lang="en-ZA" sz="2400" i="1" dirty="0"/>
              <a:t> '…he has his own way to talk'</a:t>
            </a:r>
            <a:br>
              <a:rPr lang="en-GB" sz="2400" dirty="0"/>
            </a:br>
            <a:r>
              <a:rPr lang="en-ZA" sz="2400" i="1" dirty="0"/>
              <a:t> </a:t>
            </a:r>
            <a:br>
              <a:rPr lang="en-GB" sz="2400" dirty="0"/>
            </a:br>
            <a:r>
              <a:rPr lang="en-ZA" sz="2400" b="1" i="1" dirty="0"/>
              <a:t>Saudi 1 -</a:t>
            </a:r>
            <a:r>
              <a:rPr lang="en-ZA" sz="2400" i="1" dirty="0"/>
              <a:t> 'I think that the native language for this person affects his accent so he speaks English, some letters he can't pronounce them well…’</a:t>
            </a:r>
            <a:br>
              <a:rPr lang="en-GB" sz="2400" dirty="0"/>
            </a:br>
            <a:r>
              <a:rPr lang="en-ZA" sz="2400" i="1" dirty="0"/>
              <a:t> </a:t>
            </a:r>
            <a:br>
              <a:rPr lang="en-GB" sz="2400" dirty="0"/>
            </a:br>
            <a:r>
              <a:rPr lang="en-ZA" sz="2400" i="1" dirty="0"/>
              <a:t> </a:t>
            </a:r>
            <a:br>
              <a:rPr lang="en-GB" sz="2400" dirty="0"/>
            </a:br>
            <a:r>
              <a:rPr lang="en-ZA" sz="2400" i="1" dirty="0"/>
              <a:t> </a:t>
            </a:r>
            <a:br>
              <a:rPr lang="en-GB" sz="2400" dirty="0"/>
            </a:br>
            <a:endParaRPr lang="en-GB" sz="2400" dirty="0"/>
          </a:p>
        </p:txBody>
      </p:sp>
    </p:spTree>
    <p:extLst>
      <p:ext uri="{BB962C8B-B14F-4D97-AF65-F5344CB8AC3E}">
        <p14:creationId xmlns:p14="http://schemas.microsoft.com/office/powerpoint/2010/main" val="267820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DE4C9-692C-4DC7-970D-370F4FE4D2AA}"/>
              </a:ext>
            </a:extLst>
          </p:cNvPr>
          <p:cNvSpPr>
            <a:spLocks noGrp="1"/>
          </p:cNvSpPr>
          <p:nvPr>
            <p:ph type="title"/>
          </p:nvPr>
        </p:nvSpPr>
        <p:spPr>
          <a:xfrm>
            <a:off x="2592925" y="624110"/>
            <a:ext cx="8911687" cy="854494"/>
          </a:xfrm>
        </p:spPr>
        <p:txBody>
          <a:bodyPr/>
          <a:lstStyle/>
          <a:p>
            <a:pPr algn="ctr"/>
            <a:r>
              <a:rPr lang="en-GB" b="1" dirty="0"/>
              <a:t>ACCENT</a:t>
            </a:r>
          </a:p>
        </p:txBody>
      </p:sp>
      <p:sp>
        <p:nvSpPr>
          <p:cNvPr id="3" name="Content Placeholder 2">
            <a:extLst>
              <a:ext uri="{FF2B5EF4-FFF2-40B4-BE49-F238E27FC236}">
                <a16:creationId xmlns:a16="http://schemas.microsoft.com/office/drawing/2014/main" id="{302D4919-8BE6-453B-9402-A162A3467E70}"/>
              </a:ext>
            </a:extLst>
          </p:cNvPr>
          <p:cNvSpPr>
            <a:spLocks noGrp="1"/>
          </p:cNvSpPr>
          <p:nvPr>
            <p:ph idx="1"/>
          </p:nvPr>
        </p:nvSpPr>
        <p:spPr>
          <a:xfrm>
            <a:off x="1595336" y="1478603"/>
            <a:ext cx="9909276" cy="5175115"/>
          </a:xfrm>
        </p:spPr>
        <p:txBody>
          <a:bodyPr/>
          <a:lstStyle/>
          <a:p>
            <a:pPr>
              <a:buFont typeface="Wingdings" panose="05000000000000000000" pitchFamily="2" charset="2"/>
              <a:buChar char="v"/>
            </a:pPr>
            <a:endParaRPr lang="en-GB" dirty="0"/>
          </a:p>
          <a:p>
            <a:pPr>
              <a:buFont typeface="Wingdings" panose="05000000000000000000" pitchFamily="2" charset="2"/>
              <a:buChar char="v"/>
            </a:pPr>
            <a:endParaRPr lang="en-GB" dirty="0"/>
          </a:p>
          <a:p>
            <a:pPr>
              <a:buFont typeface="Wingdings" panose="05000000000000000000" pitchFamily="2" charset="2"/>
              <a:buChar char="v"/>
            </a:pPr>
            <a:r>
              <a:rPr lang="en-GB" sz="2000" dirty="0">
                <a:solidFill>
                  <a:schemeClr val="tx1"/>
                </a:solidFill>
              </a:rPr>
              <a:t>It is the </a:t>
            </a:r>
            <a:r>
              <a:rPr lang="en-GB" sz="2000" b="1" dirty="0">
                <a:solidFill>
                  <a:schemeClr val="tx1"/>
                </a:solidFill>
              </a:rPr>
              <a:t>means</a:t>
            </a:r>
            <a:r>
              <a:rPr lang="en-GB" sz="2000" dirty="0">
                <a:solidFill>
                  <a:schemeClr val="tx1"/>
                </a:solidFill>
              </a:rPr>
              <a:t> by which </a:t>
            </a:r>
            <a:r>
              <a:rPr lang="en-GB" sz="2000" b="1" dirty="0">
                <a:solidFill>
                  <a:schemeClr val="tx1"/>
                </a:solidFill>
              </a:rPr>
              <a:t>we make ourselves understood</a:t>
            </a:r>
          </a:p>
          <a:p>
            <a:pPr marL="0" indent="0">
              <a:buNone/>
            </a:pPr>
            <a:endParaRPr lang="en-GB" sz="2000" b="1" dirty="0">
              <a:solidFill>
                <a:schemeClr val="tx1"/>
              </a:solidFill>
            </a:endParaRPr>
          </a:p>
          <a:p>
            <a:pPr>
              <a:buFont typeface="Wingdings" panose="05000000000000000000" pitchFamily="2" charset="2"/>
              <a:buChar char="v"/>
            </a:pPr>
            <a:r>
              <a:rPr lang="en-GB" sz="2000" dirty="0">
                <a:solidFill>
                  <a:schemeClr val="tx1"/>
                </a:solidFill>
              </a:rPr>
              <a:t> and the </a:t>
            </a:r>
            <a:r>
              <a:rPr lang="en-GB" sz="2000" b="1" dirty="0">
                <a:solidFill>
                  <a:schemeClr val="tx1"/>
                </a:solidFill>
              </a:rPr>
              <a:t>yardstick</a:t>
            </a:r>
            <a:r>
              <a:rPr lang="en-GB" sz="2000" dirty="0">
                <a:solidFill>
                  <a:schemeClr val="tx1"/>
                </a:solidFill>
              </a:rPr>
              <a:t> by which </a:t>
            </a:r>
            <a:r>
              <a:rPr lang="en-GB" sz="2000" b="1" dirty="0">
                <a:solidFill>
                  <a:schemeClr val="tx1"/>
                </a:solidFill>
              </a:rPr>
              <a:t>others judge us</a:t>
            </a:r>
            <a:r>
              <a:rPr lang="en-GB" sz="2000" dirty="0">
                <a:solidFill>
                  <a:schemeClr val="tx1"/>
                </a:solidFill>
              </a:rPr>
              <a:t> </a:t>
            </a:r>
          </a:p>
          <a:p>
            <a:pPr>
              <a:buFont typeface="Wingdings" panose="05000000000000000000" pitchFamily="2" charset="2"/>
              <a:buChar char="v"/>
            </a:pPr>
            <a:endParaRPr lang="en-GB" dirty="0">
              <a:solidFill>
                <a:schemeClr val="tx1"/>
              </a:solidFill>
            </a:endParaRPr>
          </a:p>
          <a:p>
            <a:pPr marL="0" indent="0">
              <a:buNone/>
            </a:pPr>
            <a:endParaRPr lang="en-GB" dirty="0">
              <a:solidFill>
                <a:schemeClr val="tx1"/>
              </a:solidFill>
            </a:endParaRPr>
          </a:p>
          <a:p>
            <a:pPr algn="ctr">
              <a:buFont typeface="Wingdings" panose="05000000000000000000" pitchFamily="2" charset="2"/>
              <a:buChar char="v"/>
            </a:pPr>
            <a:r>
              <a:rPr lang="en-GB" sz="4000" b="1" dirty="0">
                <a:solidFill>
                  <a:schemeClr val="tx1"/>
                </a:solidFill>
              </a:rPr>
              <a:t>whether we like it or not.</a:t>
            </a:r>
          </a:p>
          <a:p>
            <a:pPr marL="0" indent="0" algn="r">
              <a:buNone/>
            </a:pPr>
            <a:endParaRPr lang="en-GB" sz="2000" b="1" dirty="0">
              <a:solidFill>
                <a:schemeClr val="tx1"/>
              </a:solidFill>
            </a:endParaRPr>
          </a:p>
          <a:p>
            <a:pPr marL="0" indent="0" algn="r">
              <a:buNone/>
            </a:pPr>
            <a:r>
              <a:rPr lang="en-GB" dirty="0"/>
              <a:t> Moyer (2013:8) </a:t>
            </a:r>
          </a:p>
        </p:txBody>
      </p:sp>
    </p:spTree>
    <p:extLst>
      <p:ext uri="{BB962C8B-B14F-4D97-AF65-F5344CB8AC3E}">
        <p14:creationId xmlns:p14="http://schemas.microsoft.com/office/powerpoint/2010/main" val="4234935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54CF8-74A8-48C1-90FC-E0F53DDDEC7B}"/>
              </a:ext>
            </a:extLst>
          </p:cNvPr>
          <p:cNvSpPr>
            <a:spLocks noGrp="1"/>
          </p:cNvSpPr>
          <p:nvPr>
            <p:ph type="title"/>
          </p:nvPr>
        </p:nvSpPr>
        <p:spPr>
          <a:xfrm>
            <a:off x="1712068" y="624110"/>
            <a:ext cx="9792543" cy="6068520"/>
          </a:xfrm>
        </p:spPr>
        <p:txBody>
          <a:bodyPr>
            <a:normAutofit fontScale="90000"/>
          </a:bodyPr>
          <a:lstStyle/>
          <a:p>
            <a:r>
              <a:rPr lang="en-ZA" b="1" dirty="0"/>
              <a:t>Focus Group 3, US:</a:t>
            </a:r>
            <a:br>
              <a:rPr lang="en-GB" dirty="0"/>
            </a:br>
            <a:r>
              <a:rPr lang="en-ZA" b="1" i="1" dirty="0"/>
              <a:t>Thai 1 -</a:t>
            </a:r>
            <a:r>
              <a:rPr lang="en-ZA" i="1" dirty="0"/>
              <a:t> ‘It was very difficult for me to understand. The pronounce was really bad’</a:t>
            </a:r>
            <a:br>
              <a:rPr lang="en-GB" dirty="0"/>
            </a:br>
            <a:r>
              <a:rPr lang="en-ZA" i="1" dirty="0"/>
              <a:t> </a:t>
            </a:r>
            <a:br>
              <a:rPr lang="en-GB" dirty="0"/>
            </a:br>
            <a:r>
              <a:rPr lang="en-ZA" b="1" i="1" dirty="0"/>
              <a:t>Chinese 1 -</a:t>
            </a:r>
            <a:r>
              <a:rPr lang="en-ZA" i="1" dirty="0"/>
              <a:t> ‘I couldn’t understand almost everything’</a:t>
            </a:r>
            <a:br>
              <a:rPr lang="en-GB" dirty="0"/>
            </a:br>
            <a:r>
              <a:rPr lang="en-ZA" i="1" dirty="0"/>
              <a:t> </a:t>
            </a:r>
            <a:br>
              <a:rPr lang="en-GB" dirty="0"/>
            </a:br>
            <a:r>
              <a:rPr lang="en-ZA" b="1" i="1" dirty="0"/>
              <a:t>Saudi 1 </a:t>
            </a:r>
            <a:r>
              <a:rPr lang="en-ZA" i="1" dirty="0"/>
              <a:t>- ‘It was not easy because the accent’</a:t>
            </a:r>
            <a:br>
              <a:rPr lang="en-GB" dirty="0"/>
            </a:br>
            <a:r>
              <a:rPr lang="en-ZA" i="1" dirty="0"/>
              <a:t> </a:t>
            </a:r>
            <a:br>
              <a:rPr lang="en-GB" dirty="0"/>
            </a:br>
            <a:r>
              <a:rPr lang="en-ZA" b="1" i="1" dirty="0"/>
              <a:t>Kuwait 1-</a:t>
            </a:r>
            <a:r>
              <a:rPr lang="en-ZA" i="1" dirty="0"/>
              <a:t> ‘I couldn’t follow what he said and the pronunciation is not good’</a:t>
            </a:r>
            <a:br>
              <a:rPr lang="en-GB" dirty="0"/>
            </a:br>
            <a:endParaRPr lang="en-GB" dirty="0"/>
          </a:p>
        </p:txBody>
      </p:sp>
    </p:spTree>
    <p:extLst>
      <p:ext uri="{BB962C8B-B14F-4D97-AF65-F5344CB8AC3E}">
        <p14:creationId xmlns:p14="http://schemas.microsoft.com/office/powerpoint/2010/main" val="3811030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2D33-EA8C-4CBF-B29F-A4437785F469}"/>
              </a:ext>
            </a:extLst>
          </p:cNvPr>
          <p:cNvSpPr>
            <a:spLocks noGrp="1"/>
          </p:cNvSpPr>
          <p:nvPr>
            <p:ph type="title"/>
          </p:nvPr>
        </p:nvSpPr>
        <p:spPr>
          <a:xfrm>
            <a:off x="2592925" y="624110"/>
            <a:ext cx="8911687" cy="747490"/>
          </a:xfrm>
        </p:spPr>
        <p:txBody>
          <a:bodyPr>
            <a:normAutofit fontScale="90000"/>
          </a:bodyPr>
          <a:lstStyle/>
          <a:p>
            <a:r>
              <a:rPr lang="en-ZA" sz="2700" b="1" dirty="0"/>
              <a:t>SELECTION OF EXTRACT RESPONSES TO QUESTION 1- Clarity</a:t>
            </a:r>
            <a:br>
              <a:rPr lang="en-GB" dirty="0"/>
            </a:br>
            <a:endParaRPr lang="en-GB" dirty="0"/>
          </a:p>
        </p:txBody>
      </p:sp>
      <p:sp>
        <p:nvSpPr>
          <p:cNvPr id="3" name="Content Placeholder 2">
            <a:extLst>
              <a:ext uri="{FF2B5EF4-FFF2-40B4-BE49-F238E27FC236}">
                <a16:creationId xmlns:a16="http://schemas.microsoft.com/office/drawing/2014/main" id="{1E223AA0-F256-4E7F-9097-2E3EAFCF7275}"/>
              </a:ext>
            </a:extLst>
          </p:cNvPr>
          <p:cNvSpPr>
            <a:spLocks noGrp="1"/>
          </p:cNvSpPr>
          <p:nvPr>
            <p:ph idx="1"/>
          </p:nvPr>
        </p:nvSpPr>
        <p:spPr>
          <a:xfrm>
            <a:off x="1638300" y="1371599"/>
            <a:ext cx="9866312" cy="5340486"/>
          </a:xfrm>
        </p:spPr>
        <p:txBody>
          <a:bodyPr>
            <a:normAutofit fontScale="25000" lnSpcReduction="20000"/>
          </a:bodyPr>
          <a:lstStyle/>
          <a:p>
            <a:pPr marL="0" indent="0">
              <a:buNone/>
            </a:pPr>
            <a:r>
              <a:rPr lang="en-ZA" sz="8000" b="1" dirty="0"/>
              <a:t>Focus Group 1, UK:</a:t>
            </a:r>
            <a:endParaRPr lang="en-GB" sz="8000" dirty="0"/>
          </a:p>
          <a:p>
            <a:r>
              <a:rPr lang="en-ZA" sz="8000" b="1" i="1" dirty="0"/>
              <a:t>Korean 1</a:t>
            </a:r>
            <a:r>
              <a:rPr lang="en-ZA" sz="8000" i="1" dirty="0"/>
              <a:t> - ‘I disagree because he has no accent and some words he pronounce wrong.’ </a:t>
            </a:r>
            <a:endParaRPr lang="en-GB" sz="8000" dirty="0"/>
          </a:p>
          <a:p>
            <a:r>
              <a:rPr lang="en-ZA" sz="8000" b="1" i="1" dirty="0"/>
              <a:t>Turkish 2</a:t>
            </a:r>
            <a:r>
              <a:rPr lang="en-ZA" sz="8000" i="1" dirty="0"/>
              <a:t> - ‘The pronunciation is really different than with British people’</a:t>
            </a:r>
            <a:endParaRPr lang="en-GB" sz="8000" i="1" dirty="0"/>
          </a:p>
          <a:p>
            <a:pPr marL="0" indent="0">
              <a:buNone/>
            </a:pPr>
            <a:endParaRPr lang="en-GB" sz="8000" dirty="0"/>
          </a:p>
          <a:p>
            <a:r>
              <a:rPr lang="en-ZA" sz="8000" b="1" i="1" dirty="0"/>
              <a:t>Chinese 4</a:t>
            </a:r>
            <a:r>
              <a:rPr lang="en-ZA" sz="8000" i="1" dirty="0"/>
              <a:t> - ‘and his tongue always </a:t>
            </a:r>
            <a:r>
              <a:rPr lang="en-ZA" sz="8000" i="1" dirty="0" err="1"/>
              <a:t>lolololololo</a:t>
            </a:r>
            <a:r>
              <a:rPr lang="en-ZA" sz="8000" i="1" dirty="0"/>
              <a:t> like this’</a:t>
            </a:r>
            <a:endParaRPr lang="en-GB" sz="8000" dirty="0"/>
          </a:p>
          <a:p>
            <a:r>
              <a:rPr lang="en-ZA" sz="8000" i="1" dirty="0"/>
              <a:t>(All participants laugh as if to concur with Chinese 4)</a:t>
            </a:r>
            <a:endParaRPr lang="en-GB" sz="8000" dirty="0"/>
          </a:p>
          <a:p>
            <a:pPr marL="0" indent="0">
              <a:buNone/>
            </a:pPr>
            <a:r>
              <a:rPr lang="en-ZA" sz="8000" b="1" dirty="0"/>
              <a:t> </a:t>
            </a:r>
            <a:endParaRPr lang="en-GB" sz="8000" dirty="0"/>
          </a:p>
          <a:p>
            <a:r>
              <a:rPr lang="en-ZA" sz="8000" b="1" dirty="0"/>
              <a:t>Focus Group 2, UK:</a:t>
            </a:r>
            <a:endParaRPr lang="en-GB" sz="8000" dirty="0"/>
          </a:p>
          <a:p>
            <a:r>
              <a:rPr lang="en-ZA" sz="8000" b="1" i="1" dirty="0"/>
              <a:t>Chinese 1</a:t>
            </a:r>
            <a:r>
              <a:rPr lang="en-ZA" sz="8000" i="1" dirty="0"/>
              <a:t> - ‘I don’t agree, it’s quite a bit quick so hard to listen’</a:t>
            </a:r>
            <a:endParaRPr lang="en-GB" sz="8000" dirty="0"/>
          </a:p>
          <a:p>
            <a:pPr marL="0" indent="0">
              <a:buNone/>
            </a:pPr>
            <a:endParaRPr lang="en-GB" sz="8000" dirty="0"/>
          </a:p>
          <a:p>
            <a:r>
              <a:rPr lang="en-ZA" sz="8000" b="1" i="1" dirty="0"/>
              <a:t>Korean 2</a:t>
            </a:r>
            <a:r>
              <a:rPr lang="en-ZA" sz="8000" i="1" dirty="0"/>
              <a:t> - ‘and his pronunciation is not clearly, it’s not clear to understand.</a:t>
            </a:r>
            <a:endParaRPr lang="en-GB" sz="8000" dirty="0"/>
          </a:p>
          <a:p>
            <a:pPr marL="0" indent="0">
              <a:buNone/>
            </a:pPr>
            <a:r>
              <a:rPr lang="en-ZA" sz="8000" i="1" dirty="0"/>
              <a:t> </a:t>
            </a:r>
            <a:r>
              <a:rPr lang="en-ZA" sz="8000" dirty="0"/>
              <a:t> </a:t>
            </a:r>
            <a:endParaRPr lang="en-GB" sz="8000" dirty="0"/>
          </a:p>
          <a:p>
            <a:endParaRPr lang="en-GB" dirty="0"/>
          </a:p>
        </p:txBody>
      </p:sp>
    </p:spTree>
    <p:extLst>
      <p:ext uri="{BB962C8B-B14F-4D97-AF65-F5344CB8AC3E}">
        <p14:creationId xmlns:p14="http://schemas.microsoft.com/office/powerpoint/2010/main" val="2847475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8694-E005-458D-946C-928820B0DD01}"/>
              </a:ext>
            </a:extLst>
          </p:cNvPr>
          <p:cNvSpPr>
            <a:spLocks noGrp="1"/>
          </p:cNvSpPr>
          <p:nvPr>
            <p:ph type="title"/>
          </p:nvPr>
        </p:nvSpPr>
        <p:spPr>
          <a:xfrm>
            <a:off x="2592925" y="266700"/>
            <a:ext cx="8911687" cy="680078"/>
          </a:xfrm>
        </p:spPr>
        <p:txBody>
          <a:bodyPr>
            <a:normAutofit/>
          </a:bodyPr>
          <a:lstStyle/>
          <a:p>
            <a:r>
              <a:rPr lang="en-ZA" sz="2000" b="1" dirty="0"/>
              <a:t>SELECTION OF EXTRACT RESPONSES TO QUESTION 1</a:t>
            </a:r>
            <a:endParaRPr lang="en-GB" sz="2000" dirty="0"/>
          </a:p>
        </p:txBody>
      </p:sp>
      <p:sp>
        <p:nvSpPr>
          <p:cNvPr id="3" name="Content Placeholder 2">
            <a:extLst>
              <a:ext uri="{FF2B5EF4-FFF2-40B4-BE49-F238E27FC236}">
                <a16:creationId xmlns:a16="http://schemas.microsoft.com/office/drawing/2014/main" id="{46E5E9FD-455C-4AAF-8233-A997D91CF777}"/>
              </a:ext>
            </a:extLst>
          </p:cNvPr>
          <p:cNvSpPr>
            <a:spLocks noGrp="1"/>
          </p:cNvSpPr>
          <p:nvPr>
            <p:ph idx="1"/>
          </p:nvPr>
        </p:nvSpPr>
        <p:spPr>
          <a:xfrm>
            <a:off x="1638300" y="797668"/>
            <a:ext cx="10153650" cy="5113554"/>
          </a:xfrm>
        </p:spPr>
        <p:txBody>
          <a:bodyPr>
            <a:noAutofit/>
          </a:bodyPr>
          <a:lstStyle/>
          <a:p>
            <a:r>
              <a:rPr lang="en-ZA" sz="2000" b="1" dirty="0"/>
              <a:t>Focus Group 3, UK:</a:t>
            </a:r>
            <a:endParaRPr lang="en-GB" sz="2000" dirty="0"/>
          </a:p>
          <a:p>
            <a:r>
              <a:rPr lang="en-ZA" sz="2000" i="1" dirty="0"/>
              <a:t>All Participants Chorused - ‘No’</a:t>
            </a:r>
            <a:r>
              <a:rPr lang="en-ZA" sz="2000" b="1" i="1" dirty="0"/>
              <a:t> </a:t>
            </a:r>
            <a:endParaRPr lang="en-GB" sz="2000" dirty="0"/>
          </a:p>
          <a:p>
            <a:r>
              <a:rPr lang="en-ZA" sz="2000" b="1" i="1" dirty="0"/>
              <a:t>Chinese 2</a:t>
            </a:r>
            <a:r>
              <a:rPr lang="en-ZA" sz="2000" i="1" dirty="0"/>
              <a:t> - ‘I don't agree because section A, the accent is not clear’</a:t>
            </a:r>
            <a:endParaRPr lang="en-GB" sz="2000" dirty="0"/>
          </a:p>
          <a:p>
            <a:r>
              <a:rPr lang="en-ZA" sz="2000" b="1" i="1" dirty="0"/>
              <a:t>Chinese 3</a:t>
            </a:r>
            <a:r>
              <a:rPr lang="en-ZA" sz="2000" i="1" dirty="0"/>
              <a:t> - ‘I can understand a little’</a:t>
            </a:r>
            <a:endParaRPr lang="en-GB" sz="2000" dirty="0"/>
          </a:p>
          <a:p>
            <a:r>
              <a:rPr lang="en-ZA" sz="2000" b="1" i="1" dirty="0"/>
              <a:t>Qatari 2-</a:t>
            </a:r>
            <a:r>
              <a:rPr lang="en-ZA" sz="2000" i="1" dirty="0"/>
              <a:t> 'I put </a:t>
            </a:r>
            <a:r>
              <a:rPr lang="en-ZA" sz="2000" i="1" dirty="0" err="1"/>
              <a:t>em</a:t>
            </a:r>
            <a:r>
              <a:rPr lang="en-ZA" sz="2000" i="1" dirty="0"/>
              <a:t> disagree because he pronounce some words I cannot understand'</a:t>
            </a:r>
            <a:endParaRPr lang="en-GB" sz="2000" dirty="0"/>
          </a:p>
          <a:p>
            <a:r>
              <a:rPr lang="en-ZA" sz="2000" b="1" i="1" dirty="0"/>
              <a:t>Qatari 2-</a:t>
            </a:r>
            <a:r>
              <a:rPr lang="en-ZA" sz="2000" i="1" dirty="0"/>
              <a:t> 'I put </a:t>
            </a:r>
            <a:r>
              <a:rPr lang="en-ZA" sz="2000" i="1" dirty="0" err="1"/>
              <a:t>em</a:t>
            </a:r>
            <a:r>
              <a:rPr lang="en-ZA" sz="2000" i="1" dirty="0"/>
              <a:t> disagree because he pronounce some words I cannot understand' </a:t>
            </a:r>
            <a:endParaRPr lang="en-GB" sz="2000" dirty="0"/>
          </a:p>
          <a:p>
            <a:r>
              <a:rPr lang="en-ZA" sz="2000" b="1" i="1" dirty="0"/>
              <a:t>Brazilian 2-</a:t>
            </a:r>
            <a:r>
              <a:rPr lang="en-ZA" sz="2000" i="1" dirty="0"/>
              <a:t> 'I strongly disagree because I didn't get almost the, I didn't get any information about the lecture so I feel lost in the lecture'</a:t>
            </a:r>
            <a:endParaRPr lang="en-GB" sz="2000" dirty="0"/>
          </a:p>
          <a:p>
            <a:r>
              <a:rPr lang="en-ZA" sz="2000" b="1" i="1" dirty="0"/>
              <a:t>Saudi 2</a:t>
            </a:r>
            <a:r>
              <a:rPr lang="en-ZA" sz="2000" i="1" dirty="0"/>
              <a:t>- 'I agree with Brazil 2 because I couldn't get a specific information so I got lost'</a:t>
            </a:r>
            <a:endParaRPr lang="en-GB" sz="2000" dirty="0"/>
          </a:p>
          <a:p>
            <a:pPr marL="0" indent="0">
              <a:buNone/>
            </a:pPr>
            <a:endParaRPr lang="en-GB" sz="2000" dirty="0"/>
          </a:p>
          <a:p>
            <a:r>
              <a:rPr lang="en-ZA" sz="2000" b="1" i="1" dirty="0"/>
              <a:t>Qatari 2</a:t>
            </a:r>
            <a:r>
              <a:rPr lang="en-ZA" sz="2000" i="1" dirty="0"/>
              <a:t>- 'I am agree with Saudi 2… it was difficult to understand’.</a:t>
            </a:r>
            <a:endParaRPr lang="en-GB" sz="2000" dirty="0"/>
          </a:p>
          <a:p>
            <a:pPr marL="0" indent="0">
              <a:buNone/>
            </a:pPr>
            <a:r>
              <a:rPr lang="en-ZA" sz="2000" i="1" dirty="0"/>
              <a:t> </a:t>
            </a:r>
            <a:r>
              <a:rPr lang="en-ZA" sz="2000" dirty="0"/>
              <a:t> </a:t>
            </a:r>
            <a:endParaRPr lang="en-GB" sz="2000" dirty="0"/>
          </a:p>
          <a:p>
            <a:endParaRPr lang="en-GB" sz="1600" dirty="0"/>
          </a:p>
        </p:txBody>
      </p:sp>
    </p:spTree>
    <p:extLst>
      <p:ext uri="{BB962C8B-B14F-4D97-AF65-F5344CB8AC3E}">
        <p14:creationId xmlns:p14="http://schemas.microsoft.com/office/powerpoint/2010/main" val="1223908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637B7-D68B-4870-89C4-63FE52326040}"/>
              </a:ext>
            </a:extLst>
          </p:cNvPr>
          <p:cNvSpPr>
            <a:spLocks noGrp="1"/>
          </p:cNvSpPr>
          <p:nvPr>
            <p:ph type="title"/>
          </p:nvPr>
        </p:nvSpPr>
        <p:spPr>
          <a:xfrm>
            <a:off x="1478604" y="624109"/>
            <a:ext cx="10713396" cy="5815602"/>
          </a:xfrm>
        </p:spPr>
        <p:txBody>
          <a:bodyPr>
            <a:normAutofit/>
          </a:bodyPr>
          <a:lstStyle/>
          <a:p>
            <a:r>
              <a:rPr lang="en-ZA" b="1" dirty="0"/>
              <a:t>Focus Group 2, UK:</a:t>
            </a:r>
            <a:br>
              <a:rPr lang="en-GB" dirty="0"/>
            </a:br>
            <a:r>
              <a:rPr lang="en-ZA" sz="2400" b="1" i="1" dirty="0"/>
              <a:t>Iranian 3</a:t>
            </a:r>
            <a:r>
              <a:rPr lang="en-ZA" sz="2400" i="1" dirty="0"/>
              <a:t> - ‘I am strongly disagree. I couldn't understand very well because </a:t>
            </a:r>
            <a:r>
              <a:rPr lang="en-ZA" sz="2400" i="1" dirty="0" err="1"/>
              <a:t>er</a:t>
            </a:r>
            <a:r>
              <a:rPr lang="en-ZA" sz="2400" i="1" dirty="0"/>
              <a:t>, she speak part by part like this. I thought she is Chinese but the friends told me no she is not Chinese maybe another country... she speaks same as Chinese. African I told’</a:t>
            </a:r>
            <a:br>
              <a:rPr lang="en-GB" sz="2400" dirty="0"/>
            </a:br>
            <a:r>
              <a:rPr lang="en-ZA" sz="2400" i="1" dirty="0"/>
              <a:t> </a:t>
            </a:r>
            <a:br>
              <a:rPr lang="en-GB" sz="2400" dirty="0"/>
            </a:br>
            <a:br>
              <a:rPr lang="en-GB" sz="2400" dirty="0"/>
            </a:br>
            <a:r>
              <a:rPr lang="en-ZA" sz="2400" b="1" i="1" dirty="0"/>
              <a:t>Chinese 1</a:t>
            </a:r>
            <a:r>
              <a:rPr lang="en-ZA" sz="2400" i="1" dirty="0"/>
              <a:t> – ‘…the girl is using the monotone just and like the volume is like reading something’</a:t>
            </a:r>
            <a:br>
              <a:rPr lang="en-GB" sz="2400" dirty="0"/>
            </a:br>
            <a:endParaRPr lang="en-GB" sz="2400" dirty="0"/>
          </a:p>
        </p:txBody>
      </p:sp>
    </p:spTree>
    <p:extLst>
      <p:ext uri="{BB962C8B-B14F-4D97-AF65-F5344CB8AC3E}">
        <p14:creationId xmlns:p14="http://schemas.microsoft.com/office/powerpoint/2010/main" val="553064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8959D-08B4-448A-B84F-81C2B8ADA50B}"/>
              </a:ext>
            </a:extLst>
          </p:cNvPr>
          <p:cNvSpPr>
            <a:spLocks noGrp="1"/>
          </p:cNvSpPr>
          <p:nvPr>
            <p:ph type="title"/>
          </p:nvPr>
        </p:nvSpPr>
        <p:spPr>
          <a:xfrm>
            <a:off x="1556427" y="0"/>
            <a:ext cx="9948186" cy="1342417"/>
          </a:xfrm>
        </p:spPr>
        <p:txBody>
          <a:bodyPr>
            <a:noAutofit/>
          </a:bodyPr>
          <a:lstStyle/>
          <a:p>
            <a:r>
              <a:rPr lang="en-ZA" sz="2800" b="1" dirty="0"/>
              <a:t>Do you think you will understand the speaker in section A if he/she is one of your teachers on your major course of study?</a:t>
            </a:r>
            <a:br>
              <a:rPr lang="en-GB" sz="2800" b="1" dirty="0"/>
            </a:br>
            <a:endParaRPr lang="en-GB" sz="2800" b="1" dirty="0"/>
          </a:p>
        </p:txBody>
      </p:sp>
      <p:sp>
        <p:nvSpPr>
          <p:cNvPr id="3" name="Content Placeholder 2">
            <a:extLst>
              <a:ext uri="{FF2B5EF4-FFF2-40B4-BE49-F238E27FC236}">
                <a16:creationId xmlns:a16="http://schemas.microsoft.com/office/drawing/2014/main" id="{77DA54A1-68CC-4D78-9CAE-BF79AE3DCE29}"/>
              </a:ext>
            </a:extLst>
          </p:cNvPr>
          <p:cNvSpPr>
            <a:spLocks noGrp="1"/>
          </p:cNvSpPr>
          <p:nvPr>
            <p:ph idx="1"/>
          </p:nvPr>
        </p:nvSpPr>
        <p:spPr>
          <a:xfrm>
            <a:off x="1284051" y="1342417"/>
            <a:ext cx="10907949" cy="5515584"/>
          </a:xfrm>
        </p:spPr>
        <p:txBody>
          <a:bodyPr>
            <a:normAutofit fontScale="85000" lnSpcReduction="10000"/>
          </a:bodyPr>
          <a:lstStyle/>
          <a:p>
            <a:r>
              <a:rPr lang="en-ZA" sz="2400" b="1" i="1" dirty="0"/>
              <a:t>Chinese 3 </a:t>
            </a:r>
            <a:r>
              <a:rPr lang="en-ZA" sz="2400" i="1" dirty="0"/>
              <a:t>– ‘strongly disagree’</a:t>
            </a:r>
            <a:endParaRPr lang="en-GB" sz="2400" dirty="0"/>
          </a:p>
          <a:p>
            <a:pPr marL="0" indent="0">
              <a:buNone/>
            </a:pPr>
            <a:endParaRPr lang="en-GB" sz="2400" dirty="0"/>
          </a:p>
          <a:p>
            <a:r>
              <a:rPr lang="en-ZA" sz="2400" b="1" i="1" dirty="0"/>
              <a:t>Chinese</a:t>
            </a:r>
            <a:r>
              <a:rPr lang="en-ZA" sz="2400" i="1" dirty="0"/>
              <a:t> 5 - ‘</a:t>
            </a:r>
            <a:r>
              <a:rPr lang="en-ZA" sz="2400" b="1" i="1" dirty="0"/>
              <a:t>I think I will change university</a:t>
            </a:r>
            <a:r>
              <a:rPr lang="en-ZA" sz="2400" i="1" dirty="0"/>
              <a:t>, </a:t>
            </a:r>
            <a:r>
              <a:rPr lang="en-ZA" sz="2400" b="1" i="1" dirty="0"/>
              <a:t>I will change my major or university</a:t>
            </a:r>
            <a:r>
              <a:rPr lang="en-ZA" sz="2400" i="1" dirty="0"/>
              <a:t>’.</a:t>
            </a:r>
            <a:endParaRPr lang="en-GB" sz="2400" dirty="0"/>
          </a:p>
          <a:p>
            <a:pPr marL="0" indent="0">
              <a:buNone/>
            </a:pPr>
            <a:r>
              <a:rPr lang="en-ZA" sz="2400" i="1" dirty="0"/>
              <a:t> </a:t>
            </a:r>
            <a:endParaRPr lang="en-GB" sz="2400" dirty="0"/>
          </a:p>
          <a:p>
            <a:r>
              <a:rPr lang="en-ZA" sz="2400" b="1" i="1" dirty="0"/>
              <a:t>UAE 1 -</a:t>
            </a:r>
            <a:r>
              <a:rPr lang="en-ZA" sz="2400" i="1" dirty="0"/>
              <a:t> 'I would definitely change the teacher </a:t>
            </a:r>
            <a:r>
              <a:rPr lang="en-ZA" sz="2400" b="1" i="1" dirty="0"/>
              <a:t>because it's just annoying me…</a:t>
            </a:r>
            <a:endParaRPr lang="en-GB" sz="2400" b="1" dirty="0"/>
          </a:p>
          <a:p>
            <a:pPr marL="0" indent="0">
              <a:buNone/>
            </a:pPr>
            <a:endParaRPr lang="en-GB" sz="2400" dirty="0"/>
          </a:p>
          <a:p>
            <a:r>
              <a:rPr lang="en-ZA" sz="2400" b="1" i="1" dirty="0"/>
              <a:t>UAE 1-</a:t>
            </a:r>
            <a:r>
              <a:rPr lang="en-ZA" sz="2400" i="1" dirty="0"/>
              <a:t> '…I wouldn't understand him at the first. </a:t>
            </a:r>
            <a:r>
              <a:rPr lang="en-ZA" sz="2400" b="1" i="1" dirty="0"/>
              <a:t>I will suffer maybe at the first…’</a:t>
            </a:r>
            <a:endParaRPr lang="en-GB" sz="2400" b="1" dirty="0"/>
          </a:p>
          <a:p>
            <a:pPr marL="0" indent="0">
              <a:buNone/>
            </a:pPr>
            <a:endParaRPr lang="en-GB" sz="2400" b="1" dirty="0"/>
          </a:p>
          <a:p>
            <a:r>
              <a:rPr lang="en-ZA" sz="2400" b="1" i="1" dirty="0"/>
              <a:t>Saudi 1 -</a:t>
            </a:r>
            <a:r>
              <a:rPr lang="en-ZA" sz="2400" i="1" dirty="0"/>
              <a:t> </a:t>
            </a:r>
            <a:r>
              <a:rPr lang="en-ZA" sz="2400" b="1" i="1" dirty="0">
                <a:solidFill>
                  <a:srgbClr val="FF0000"/>
                </a:solidFill>
              </a:rPr>
              <a:t>'I will say that I will understand but I prefer the Native Speaker'</a:t>
            </a:r>
            <a:endParaRPr lang="en-GB" sz="2400" b="1" dirty="0">
              <a:solidFill>
                <a:srgbClr val="FF0000"/>
              </a:solidFill>
            </a:endParaRPr>
          </a:p>
          <a:p>
            <a:pPr marL="0" indent="0">
              <a:buNone/>
            </a:pPr>
            <a:endParaRPr lang="en-GB" sz="2400" dirty="0"/>
          </a:p>
          <a:p>
            <a:r>
              <a:rPr lang="en-ZA" sz="2400" b="1" i="1" dirty="0"/>
              <a:t>Omani 1 -</a:t>
            </a:r>
            <a:r>
              <a:rPr lang="en-ZA" sz="2400" i="1" dirty="0"/>
              <a:t> 'I don't think that I will like to sit in his session. </a:t>
            </a:r>
            <a:r>
              <a:rPr lang="en-ZA" sz="2400" b="1" i="1" dirty="0"/>
              <a:t>I will like try to find another session that has like US accent...</a:t>
            </a:r>
            <a:r>
              <a:rPr lang="en-ZA" sz="2400" i="1" dirty="0"/>
              <a:t>If I have chance to like change with another teacher, I will change'</a:t>
            </a:r>
            <a:endParaRPr lang="en-GB" sz="2400" dirty="0"/>
          </a:p>
          <a:p>
            <a:pPr marL="0" indent="0">
              <a:buNone/>
            </a:pPr>
            <a:endParaRPr lang="en-GB" dirty="0"/>
          </a:p>
        </p:txBody>
      </p:sp>
    </p:spTree>
    <p:extLst>
      <p:ext uri="{BB962C8B-B14F-4D97-AF65-F5344CB8AC3E}">
        <p14:creationId xmlns:p14="http://schemas.microsoft.com/office/powerpoint/2010/main" val="2606054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79C8-9C74-4377-9E47-70BA2425DEF7}"/>
              </a:ext>
            </a:extLst>
          </p:cNvPr>
          <p:cNvSpPr>
            <a:spLocks noGrp="1"/>
          </p:cNvSpPr>
          <p:nvPr>
            <p:ph type="title"/>
          </p:nvPr>
        </p:nvSpPr>
        <p:spPr>
          <a:xfrm>
            <a:off x="1575882" y="624110"/>
            <a:ext cx="9928730" cy="6049064"/>
          </a:xfrm>
        </p:spPr>
        <p:txBody>
          <a:bodyPr>
            <a:normAutofit fontScale="90000"/>
          </a:bodyPr>
          <a:lstStyle/>
          <a:p>
            <a:r>
              <a:rPr lang="en-ZA" sz="3100" b="1" i="1" dirty="0"/>
              <a:t>UAE 3 -</a:t>
            </a:r>
            <a:r>
              <a:rPr lang="en-ZA" sz="3100" i="1" dirty="0"/>
              <a:t> 'I think as UAE 1 said, in the first </a:t>
            </a:r>
            <a:r>
              <a:rPr lang="en-ZA" sz="3100" b="1" i="1" dirty="0"/>
              <a:t>I will suffer with this accent</a:t>
            </a:r>
            <a:r>
              <a:rPr lang="en-ZA" sz="3100" i="1" dirty="0"/>
              <a:t>, because I cannot understand...’</a:t>
            </a:r>
            <a:br>
              <a:rPr lang="en-GB" sz="3100" dirty="0"/>
            </a:br>
            <a:r>
              <a:rPr lang="en-ZA" sz="3100" i="1" dirty="0"/>
              <a:t> </a:t>
            </a:r>
            <a:br>
              <a:rPr lang="en-GB" sz="3100" dirty="0"/>
            </a:br>
            <a:r>
              <a:rPr lang="en-ZA" sz="3100" b="1" i="1" dirty="0"/>
              <a:t>Saudi 3 -</a:t>
            </a:r>
            <a:r>
              <a:rPr lang="en-ZA" sz="3100" i="1" dirty="0"/>
              <a:t> '… if I can change it, I will change because it's so difficult to understand section A.</a:t>
            </a:r>
            <a:br>
              <a:rPr lang="en-GB" sz="3100" dirty="0"/>
            </a:br>
            <a:r>
              <a:rPr lang="en-ZA" sz="3100" i="1" dirty="0"/>
              <a:t> </a:t>
            </a:r>
            <a:br>
              <a:rPr lang="en-GB" sz="3100" dirty="0"/>
            </a:br>
            <a:r>
              <a:rPr lang="en-ZA" sz="3100" b="1" i="1" dirty="0"/>
              <a:t>Saudi 2 -</a:t>
            </a:r>
            <a:r>
              <a:rPr lang="en-ZA" sz="3100" i="1" dirty="0"/>
              <a:t> '… I think if it's my teacher in my major, I can't understand him, </a:t>
            </a:r>
            <a:r>
              <a:rPr lang="en-ZA" sz="3100" b="1" i="1" dirty="0"/>
              <a:t>I will not pass the course.</a:t>
            </a:r>
            <a:br>
              <a:rPr lang="en-GB" sz="3100" b="1" dirty="0"/>
            </a:br>
            <a:r>
              <a:rPr lang="en-ZA" sz="3100" i="1" dirty="0"/>
              <a:t> </a:t>
            </a:r>
            <a:br>
              <a:rPr lang="en-GB" sz="3100" dirty="0"/>
            </a:br>
            <a:r>
              <a:rPr lang="en-ZA" sz="3100" b="1" i="1" dirty="0"/>
              <a:t> Thai 1 -</a:t>
            </a:r>
            <a:r>
              <a:rPr lang="en-ZA" sz="3100" i="1" dirty="0"/>
              <a:t> 'I think I cannot understand if she is not native speaker </a:t>
            </a:r>
            <a:r>
              <a:rPr lang="en-ZA" sz="3100" b="1" i="1" dirty="0"/>
              <a:t>so why I come here? because I want to study with a teacher native speaker</a:t>
            </a:r>
            <a:r>
              <a:rPr lang="en-ZA" sz="3100" i="1" dirty="0"/>
              <a:t>'  </a:t>
            </a:r>
            <a:br>
              <a:rPr lang="en-GB" dirty="0"/>
            </a:br>
            <a:r>
              <a:rPr lang="en-ZA" b="1" dirty="0"/>
              <a:t> </a:t>
            </a:r>
            <a:br>
              <a:rPr lang="en-GB" dirty="0"/>
            </a:br>
            <a:endParaRPr lang="en-GB" dirty="0"/>
          </a:p>
        </p:txBody>
      </p:sp>
    </p:spTree>
    <p:extLst>
      <p:ext uri="{BB962C8B-B14F-4D97-AF65-F5344CB8AC3E}">
        <p14:creationId xmlns:p14="http://schemas.microsoft.com/office/powerpoint/2010/main" val="3727498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6923F-F7F4-4417-AE8C-9418C2808FC7}"/>
              </a:ext>
            </a:extLst>
          </p:cNvPr>
          <p:cNvSpPr>
            <a:spLocks noGrp="1"/>
          </p:cNvSpPr>
          <p:nvPr>
            <p:ph type="title"/>
          </p:nvPr>
        </p:nvSpPr>
        <p:spPr>
          <a:xfrm>
            <a:off x="1595336" y="0"/>
            <a:ext cx="10596663" cy="1089498"/>
          </a:xfrm>
        </p:spPr>
        <p:txBody>
          <a:bodyPr>
            <a:noAutofit/>
          </a:bodyPr>
          <a:lstStyle/>
          <a:p>
            <a:r>
              <a:rPr lang="en-ZA" sz="2800" b="1" dirty="0"/>
              <a:t>Do you think you will understand the speaker in section B if he/she is one of your teachers on your major course of study?</a:t>
            </a:r>
            <a:endParaRPr lang="en-GB" sz="2800" dirty="0"/>
          </a:p>
        </p:txBody>
      </p:sp>
      <p:sp>
        <p:nvSpPr>
          <p:cNvPr id="3" name="Content Placeholder 2">
            <a:extLst>
              <a:ext uri="{FF2B5EF4-FFF2-40B4-BE49-F238E27FC236}">
                <a16:creationId xmlns:a16="http://schemas.microsoft.com/office/drawing/2014/main" id="{3CB31AC0-01CA-4389-A5DE-374DF7CEA16B}"/>
              </a:ext>
            </a:extLst>
          </p:cNvPr>
          <p:cNvSpPr>
            <a:spLocks noGrp="1"/>
          </p:cNvSpPr>
          <p:nvPr>
            <p:ph idx="1"/>
          </p:nvPr>
        </p:nvSpPr>
        <p:spPr>
          <a:xfrm>
            <a:off x="1361872" y="1361872"/>
            <a:ext cx="10830126" cy="5496128"/>
          </a:xfrm>
        </p:spPr>
        <p:txBody>
          <a:bodyPr>
            <a:normAutofit fontScale="92500" lnSpcReduction="20000"/>
          </a:bodyPr>
          <a:lstStyle/>
          <a:p>
            <a:endParaRPr lang="en-ZA" sz="2400" b="1" i="1" dirty="0"/>
          </a:p>
          <a:p>
            <a:r>
              <a:rPr lang="en-ZA" sz="2600" b="1" i="1" dirty="0"/>
              <a:t>Iraqi 2-</a:t>
            </a:r>
            <a:r>
              <a:rPr lang="en-ZA" sz="2600" i="1" dirty="0"/>
              <a:t> 'I strongly disagree because I come here to study… </a:t>
            </a:r>
            <a:r>
              <a:rPr lang="en-ZA" sz="2600" b="1" i="1" dirty="0"/>
              <a:t>I want to focus on my major, I want to understand, not to take another accent or something’.</a:t>
            </a:r>
            <a:endParaRPr lang="en-GB" sz="2600" b="1" dirty="0"/>
          </a:p>
          <a:p>
            <a:pPr marL="0" indent="0">
              <a:buNone/>
            </a:pPr>
            <a:endParaRPr lang="en-GB" sz="2600" dirty="0"/>
          </a:p>
          <a:p>
            <a:r>
              <a:rPr lang="en-ZA" sz="2600" b="1" i="1" dirty="0"/>
              <a:t>Iraqi 1 -</a:t>
            </a:r>
            <a:r>
              <a:rPr lang="en-ZA" sz="2600" i="1" dirty="0"/>
              <a:t> </a:t>
            </a:r>
            <a:r>
              <a:rPr lang="en-ZA" sz="2600" b="1" i="1" dirty="0"/>
              <a:t>'It's big problem</a:t>
            </a:r>
            <a:r>
              <a:rPr lang="en-ZA" sz="2600" i="1" dirty="0"/>
              <a:t>, I think I will go out to some tutoring maybe to help me understand'</a:t>
            </a:r>
            <a:endParaRPr lang="en-GB" sz="2600" dirty="0"/>
          </a:p>
          <a:p>
            <a:pPr marL="0" indent="0">
              <a:buNone/>
            </a:pPr>
            <a:r>
              <a:rPr lang="en-ZA" sz="2600" i="1" dirty="0"/>
              <a:t> </a:t>
            </a:r>
            <a:endParaRPr lang="en-GB" sz="2600" dirty="0"/>
          </a:p>
          <a:p>
            <a:pPr marL="0" indent="0">
              <a:buNone/>
            </a:pPr>
            <a:r>
              <a:rPr lang="en-ZA" sz="2600" b="1" dirty="0"/>
              <a:t> </a:t>
            </a:r>
            <a:r>
              <a:rPr lang="en-ZA" sz="2600" dirty="0"/>
              <a:t> </a:t>
            </a:r>
            <a:endParaRPr lang="en-GB" sz="2600" dirty="0"/>
          </a:p>
          <a:p>
            <a:r>
              <a:rPr lang="en-ZA" sz="2600" b="1" i="1" dirty="0"/>
              <a:t>Qatari 2 - </a:t>
            </a:r>
            <a:r>
              <a:rPr lang="en-ZA" sz="2600" i="1" dirty="0"/>
              <a:t>'Absolutely </a:t>
            </a:r>
            <a:r>
              <a:rPr lang="en-ZA" sz="2600" b="1" i="1" dirty="0"/>
              <a:t>…it will be hard to live with that'</a:t>
            </a:r>
            <a:endParaRPr lang="en-GB" sz="2600" b="1" dirty="0"/>
          </a:p>
          <a:p>
            <a:pPr marL="0" indent="0">
              <a:buNone/>
            </a:pPr>
            <a:r>
              <a:rPr lang="en-ZA" sz="2600" b="1" i="1" dirty="0"/>
              <a:t> </a:t>
            </a:r>
            <a:endParaRPr lang="en-GB" sz="2600" b="1" dirty="0"/>
          </a:p>
          <a:p>
            <a:r>
              <a:rPr lang="en-ZA" sz="2400" b="1" i="1" dirty="0"/>
              <a:t>Qatari 1 -</a:t>
            </a:r>
            <a:r>
              <a:rPr lang="en-ZA" sz="2400" i="1" dirty="0"/>
              <a:t> </a:t>
            </a:r>
            <a:r>
              <a:rPr lang="en-ZA" sz="3600" b="1" i="1" dirty="0"/>
              <a:t>'I will kill myself'</a:t>
            </a:r>
            <a:endParaRPr lang="en-GB" sz="3600" b="1" dirty="0"/>
          </a:p>
          <a:p>
            <a:pPr marL="0" indent="0">
              <a:buNone/>
            </a:pPr>
            <a:r>
              <a:rPr lang="en-ZA" sz="2400" i="1" dirty="0"/>
              <a:t> </a:t>
            </a:r>
            <a:endParaRPr lang="en-GB" sz="2400" dirty="0"/>
          </a:p>
          <a:p>
            <a:pPr marL="0" indent="0">
              <a:buNone/>
            </a:pPr>
            <a:endParaRPr lang="en-GB" dirty="0"/>
          </a:p>
        </p:txBody>
      </p:sp>
    </p:spTree>
    <p:extLst>
      <p:ext uri="{BB962C8B-B14F-4D97-AF65-F5344CB8AC3E}">
        <p14:creationId xmlns:p14="http://schemas.microsoft.com/office/powerpoint/2010/main" val="3535304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9C22-DF5A-4E79-8BD5-58945FAC5EF1}"/>
              </a:ext>
            </a:extLst>
          </p:cNvPr>
          <p:cNvSpPr>
            <a:spLocks noGrp="1"/>
          </p:cNvSpPr>
          <p:nvPr>
            <p:ph type="title"/>
          </p:nvPr>
        </p:nvSpPr>
        <p:spPr>
          <a:xfrm>
            <a:off x="1712068" y="624110"/>
            <a:ext cx="10311319" cy="5951788"/>
          </a:xfrm>
        </p:spPr>
        <p:txBody>
          <a:bodyPr>
            <a:normAutofit fontScale="90000"/>
          </a:bodyPr>
          <a:lstStyle/>
          <a:p>
            <a:r>
              <a:rPr lang="en-ZA" sz="3100" b="1" i="1" dirty="0"/>
              <a:t>UAE 3 -</a:t>
            </a:r>
            <a:r>
              <a:rPr lang="en-ZA" sz="3100" i="1" dirty="0"/>
              <a:t> '… the professor or the doctor in my major, I think her or his accent will be better than this, this accent’</a:t>
            </a:r>
            <a:br>
              <a:rPr lang="en-GB" sz="3100" dirty="0"/>
            </a:br>
            <a:r>
              <a:rPr lang="en-ZA" sz="3100" i="1" dirty="0"/>
              <a:t> </a:t>
            </a:r>
            <a:br>
              <a:rPr lang="en-ZA" sz="3100" i="1" dirty="0"/>
            </a:br>
            <a:br>
              <a:rPr lang="en-GB" sz="3100" dirty="0"/>
            </a:br>
            <a:r>
              <a:rPr lang="en-ZA" sz="3100" b="1" i="1" dirty="0"/>
              <a:t>Chinese 1 - </a:t>
            </a:r>
            <a:r>
              <a:rPr lang="en-ZA" sz="3100" i="1" dirty="0"/>
              <a:t> ‘drop’</a:t>
            </a:r>
            <a:br>
              <a:rPr lang="en-ZA" sz="3100" i="1" dirty="0"/>
            </a:br>
            <a:br>
              <a:rPr lang="en-GB" sz="3100" dirty="0"/>
            </a:br>
            <a:r>
              <a:rPr lang="en-ZA" sz="3100" i="1" dirty="0"/>
              <a:t> </a:t>
            </a:r>
            <a:br>
              <a:rPr lang="en-GB" sz="3100" dirty="0"/>
            </a:br>
            <a:r>
              <a:rPr lang="en-ZA" sz="3100" b="1" i="1" dirty="0"/>
              <a:t>Saudi 1 -</a:t>
            </a:r>
            <a:r>
              <a:rPr lang="en-ZA" sz="3100" i="1" dirty="0"/>
              <a:t> </a:t>
            </a:r>
            <a:r>
              <a:rPr lang="en-ZA" sz="3100" b="1" i="1" dirty="0"/>
              <a:t>'…that means I have complete course to learn their accents so maybe one or two months...'  </a:t>
            </a:r>
            <a:br>
              <a:rPr lang="en-GB" sz="3100" b="1" dirty="0"/>
            </a:br>
            <a:r>
              <a:rPr lang="en-ZA" sz="3100" b="1" i="1" dirty="0"/>
              <a:t> </a:t>
            </a:r>
            <a:br>
              <a:rPr lang="en-GB" sz="3100" b="1" dirty="0"/>
            </a:br>
            <a:r>
              <a:rPr lang="en-ZA" sz="3100" b="1" i="1" dirty="0"/>
              <a:t>Thai 1 -</a:t>
            </a:r>
            <a:r>
              <a:rPr lang="en-ZA" sz="3100" i="1" dirty="0"/>
              <a:t> </a:t>
            </a:r>
            <a:r>
              <a:rPr lang="en-ZA" sz="3100" b="1" i="1" dirty="0"/>
              <a:t>'Maybe I will take some course first for prepare and adapt her accent. Maybe five months. If it's not good then I come back home’.</a:t>
            </a:r>
            <a:br>
              <a:rPr lang="en-GB" sz="3100" dirty="0"/>
            </a:br>
            <a:r>
              <a:rPr lang="en-ZA" i="1" dirty="0"/>
              <a:t> </a:t>
            </a:r>
            <a:br>
              <a:rPr lang="en-GB" dirty="0"/>
            </a:br>
            <a:endParaRPr lang="en-GB" dirty="0"/>
          </a:p>
        </p:txBody>
      </p:sp>
    </p:spTree>
    <p:extLst>
      <p:ext uri="{BB962C8B-B14F-4D97-AF65-F5344CB8AC3E}">
        <p14:creationId xmlns:p14="http://schemas.microsoft.com/office/powerpoint/2010/main" val="3795598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5F6F7-F4D0-452F-862F-0131FE87FF97}"/>
              </a:ext>
            </a:extLst>
          </p:cNvPr>
          <p:cNvSpPr>
            <a:spLocks noGrp="1"/>
          </p:cNvSpPr>
          <p:nvPr>
            <p:ph type="title"/>
          </p:nvPr>
        </p:nvSpPr>
        <p:spPr>
          <a:xfrm>
            <a:off x="2592925" y="0"/>
            <a:ext cx="8911687" cy="1186774"/>
          </a:xfrm>
        </p:spPr>
        <p:txBody>
          <a:bodyPr>
            <a:normAutofit/>
          </a:bodyPr>
          <a:lstStyle/>
          <a:p>
            <a:pPr algn="ctr"/>
            <a:r>
              <a:rPr lang="en-GB" b="1" dirty="0">
                <a:solidFill>
                  <a:schemeClr val="tx1"/>
                </a:solidFill>
              </a:rPr>
              <a:t>Conclusions </a:t>
            </a:r>
            <a:endParaRPr lang="en-GB" dirty="0"/>
          </a:p>
        </p:txBody>
      </p:sp>
      <p:sp>
        <p:nvSpPr>
          <p:cNvPr id="3" name="Content Placeholder 2">
            <a:extLst>
              <a:ext uri="{FF2B5EF4-FFF2-40B4-BE49-F238E27FC236}">
                <a16:creationId xmlns:a16="http://schemas.microsoft.com/office/drawing/2014/main" id="{4BB03F78-4CF3-4CFC-BA0A-1FD3592D3803}"/>
              </a:ext>
            </a:extLst>
          </p:cNvPr>
          <p:cNvSpPr>
            <a:spLocks noGrp="1"/>
          </p:cNvSpPr>
          <p:nvPr>
            <p:ph idx="1"/>
          </p:nvPr>
        </p:nvSpPr>
        <p:spPr>
          <a:xfrm>
            <a:off x="1536969" y="856034"/>
            <a:ext cx="10486417" cy="5778230"/>
          </a:xfrm>
        </p:spPr>
        <p:txBody>
          <a:bodyPr>
            <a:normAutofit lnSpcReduction="10000"/>
          </a:bodyPr>
          <a:lstStyle/>
          <a:p>
            <a:pPr>
              <a:buFont typeface="Wingdings" panose="05000000000000000000" pitchFamily="2" charset="2"/>
              <a:buChar char="Ø"/>
            </a:pPr>
            <a:r>
              <a:rPr lang="en-GB" sz="2400" dirty="0"/>
              <a:t>Accent bias exists even when intelligibility is achieved</a:t>
            </a:r>
          </a:p>
          <a:p>
            <a:pPr>
              <a:buFont typeface="Wingdings" panose="05000000000000000000" pitchFamily="2" charset="2"/>
              <a:buChar char="Ø"/>
            </a:pPr>
            <a:r>
              <a:rPr lang="en-GB" sz="2400" dirty="0"/>
              <a:t>Acceptance and accommodation still appears far-fetched especially from international EFL students.</a:t>
            </a:r>
          </a:p>
          <a:p>
            <a:pPr marL="0" indent="0">
              <a:buNone/>
            </a:pPr>
            <a:endParaRPr lang="en-GB" sz="2400" dirty="0"/>
          </a:p>
          <a:p>
            <a:pPr>
              <a:buFont typeface="Wingdings" panose="05000000000000000000" pitchFamily="2" charset="2"/>
              <a:buChar char="Ø"/>
            </a:pPr>
            <a:r>
              <a:rPr lang="en-GB" sz="2400" dirty="0"/>
              <a:t>Teaching and Testing systems strengthen the prejudice problem</a:t>
            </a:r>
          </a:p>
          <a:p>
            <a:pPr marL="0" indent="0">
              <a:buNone/>
            </a:pPr>
            <a:endParaRPr lang="en-GB" sz="2400" dirty="0"/>
          </a:p>
          <a:p>
            <a:pPr>
              <a:buFont typeface="Wingdings" panose="05000000000000000000" pitchFamily="2" charset="2"/>
              <a:buChar char="Ø"/>
            </a:pPr>
            <a:r>
              <a:rPr lang="en-GB" sz="2400" dirty="0"/>
              <a:t>International EFL students cannot take the blame </a:t>
            </a:r>
          </a:p>
          <a:p>
            <a:pPr marL="0" indent="0">
              <a:buNone/>
            </a:pPr>
            <a:r>
              <a:rPr lang="en-GB" sz="2400" dirty="0"/>
              <a:t>Thrown into the fire after their English language learning and testing process.</a:t>
            </a:r>
          </a:p>
          <a:p>
            <a:pPr marL="0" indent="0">
              <a:buNone/>
            </a:pPr>
            <a:endParaRPr lang="en-GB" sz="2400" dirty="0"/>
          </a:p>
          <a:p>
            <a:pPr>
              <a:buFont typeface="Wingdings" panose="05000000000000000000" pitchFamily="2" charset="2"/>
              <a:buChar char="Ø"/>
            </a:pPr>
            <a:r>
              <a:rPr lang="en-GB" sz="2400" dirty="0"/>
              <a:t>Findings cannot be generalised at the moment- Just for two accent varieties, from only two international institutions in the UK and USA</a:t>
            </a:r>
          </a:p>
          <a:p>
            <a:pPr marL="0" indent="0">
              <a:buNone/>
            </a:pPr>
            <a:endParaRPr lang="en-GB" sz="2400" dirty="0"/>
          </a:p>
          <a:p>
            <a:pPr marL="0" indent="0">
              <a:buNone/>
            </a:pPr>
            <a:endParaRPr lang="en-GB" sz="2400" dirty="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1984997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370BB-06A7-4468-A0F1-06ABF63D1F82}"/>
              </a:ext>
            </a:extLst>
          </p:cNvPr>
          <p:cNvSpPr>
            <a:spLocks noGrp="1"/>
          </p:cNvSpPr>
          <p:nvPr>
            <p:ph type="title"/>
          </p:nvPr>
        </p:nvSpPr>
        <p:spPr/>
        <p:txBody>
          <a:bodyPr/>
          <a:lstStyle/>
          <a:p>
            <a:pPr algn="ctr"/>
            <a:r>
              <a:rPr lang="en-GB" b="1" dirty="0"/>
              <a:t>RECOMMENDATIONS</a:t>
            </a:r>
            <a:br>
              <a:rPr lang="en-GB" b="1" dirty="0"/>
            </a:br>
            <a:endParaRPr lang="en-GB" dirty="0"/>
          </a:p>
        </p:txBody>
      </p:sp>
      <p:sp>
        <p:nvSpPr>
          <p:cNvPr id="3" name="Content Placeholder 2">
            <a:extLst>
              <a:ext uri="{FF2B5EF4-FFF2-40B4-BE49-F238E27FC236}">
                <a16:creationId xmlns:a16="http://schemas.microsoft.com/office/drawing/2014/main" id="{B965A4A9-3FF9-473E-97DC-AD3203ACD453}"/>
              </a:ext>
            </a:extLst>
          </p:cNvPr>
          <p:cNvSpPr>
            <a:spLocks noGrp="1"/>
          </p:cNvSpPr>
          <p:nvPr>
            <p:ph idx="1"/>
          </p:nvPr>
        </p:nvSpPr>
        <p:spPr>
          <a:xfrm>
            <a:off x="1459149" y="1905000"/>
            <a:ext cx="10045463" cy="4328890"/>
          </a:xfrm>
        </p:spPr>
        <p:txBody>
          <a:bodyPr/>
          <a:lstStyle/>
          <a:p>
            <a:pPr>
              <a:buFont typeface="Wingdings" panose="05000000000000000000" pitchFamily="2" charset="2"/>
              <a:buChar char="Ø"/>
            </a:pPr>
            <a:r>
              <a:rPr lang="en-GB" sz="2400" b="1" dirty="0"/>
              <a:t>More intelligibility tests  (including other varieties in order not to marginalise certain accents on the basis of negative stereotypes and bias).</a:t>
            </a:r>
          </a:p>
          <a:p>
            <a:pPr marL="0" indent="0">
              <a:buNone/>
            </a:pPr>
            <a:endParaRPr lang="en-GB" sz="2400" b="1" dirty="0"/>
          </a:p>
          <a:p>
            <a:pPr>
              <a:buFont typeface="Wingdings" panose="05000000000000000000" pitchFamily="2" charset="2"/>
              <a:buChar char="Ø"/>
            </a:pPr>
            <a:r>
              <a:rPr lang="en-GB" sz="2400" b="1" dirty="0"/>
              <a:t>Intelligibility awareness/promotion</a:t>
            </a:r>
          </a:p>
          <a:p>
            <a:pPr marL="0" indent="0">
              <a:buNone/>
            </a:pPr>
            <a:endParaRPr lang="en-GB" sz="2400" b="1" dirty="0"/>
          </a:p>
          <a:p>
            <a:pPr marL="0" indent="0">
              <a:buNone/>
            </a:pPr>
            <a:endParaRPr lang="en-GB" sz="2400" b="1" dirty="0"/>
          </a:p>
          <a:p>
            <a:pPr>
              <a:buFont typeface="Wingdings" panose="05000000000000000000" pitchFamily="2" charset="2"/>
              <a:buChar char="Ø"/>
            </a:pPr>
            <a:r>
              <a:rPr lang="en-GB" sz="2400" b="1" dirty="0"/>
              <a:t>PRE-EXPOSURE for adaptability and accommodation not necessarily acceptance.</a:t>
            </a:r>
          </a:p>
          <a:p>
            <a:endParaRPr lang="en-GB" dirty="0"/>
          </a:p>
        </p:txBody>
      </p:sp>
    </p:spTree>
    <p:extLst>
      <p:ext uri="{BB962C8B-B14F-4D97-AF65-F5344CB8AC3E}">
        <p14:creationId xmlns:p14="http://schemas.microsoft.com/office/powerpoint/2010/main" val="48247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2F87A-777E-4040-83AF-2FA45AB4E71F}"/>
              </a:ext>
            </a:extLst>
          </p:cNvPr>
          <p:cNvSpPr>
            <a:spLocks noGrp="1"/>
          </p:cNvSpPr>
          <p:nvPr>
            <p:ph type="title"/>
          </p:nvPr>
        </p:nvSpPr>
        <p:spPr>
          <a:xfrm>
            <a:off x="1945533" y="624110"/>
            <a:ext cx="9559080" cy="1280890"/>
          </a:xfrm>
        </p:spPr>
        <p:txBody>
          <a:bodyPr/>
          <a:lstStyle/>
          <a:p>
            <a:pPr algn="ctr"/>
            <a:r>
              <a:rPr lang="en-GB" b="1" dirty="0"/>
              <a:t>BIAS</a:t>
            </a:r>
          </a:p>
        </p:txBody>
      </p:sp>
      <p:sp>
        <p:nvSpPr>
          <p:cNvPr id="3" name="Content Placeholder 2">
            <a:extLst>
              <a:ext uri="{FF2B5EF4-FFF2-40B4-BE49-F238E27FC236}">
                <a16:creationId xmlns:a16="http://schemas.microsoft.com/office/drawing/2014/main" id="{6E9A2058-B394-47A2-B183-657FE0FBB779}"/>
              </a:ext>
            </a:extLst>
          </p:cNvPr>
          <p:cNvSpPr>
            <a:spLocks noGrp="1"/>
          </p:cNvSpPr>
          <p:nvPr>
            <p:ph idx="1"/>
          </p:nvPr>
        </p:nvSpPr>
        <p:spPr>
          <a:xfrm>
            <a:off x="1498060" y="1342417"/>
            <a:ext cx="10006552" cy="5116749"/>
          </a:xfrm>
        </p:spPr>
        <p:txBody>
          <a:bodyPr/>
          <a:lstStyle/>
          <a:p>
            <a:pPr marL="0" indent="0">
              <a:buNone/>
            </a:pPr>
            <a:endParaRPr lang="en-GB" dirty="0"/>
          </a:p>
          <a:p>
            <a:pPr marL="0" indent="0">
              <a:buNone/>
            </a:pPr>
            <a:endParaRPr lang="en-GB" dirty="0"/>
          </a:p>
          <a:p>
            <a:pPr>
              <a:buFont typeface="Wingdings" panose="05000000000000000000" pitchFamily="2" charset="2"/>
              <a:buChar char="v"/>
            </a:pPr>
            <a:r>
              <a:rPr lang="en-GB" sz="2400" b="1" dirty="0">
                <a:solidFill>
                  <a:schemeClr val="tx1"/>
                </a:solidFill>
              </a:rPr>
              <a:t>Prejudice</a:t>
            </a:r>
          </a:p>
          <a:p>
            <a:pPr marL="0" indent="0">
              <a:buNone/>
            </a:pPr>
            <a:endParaRPr lang="en-GB" sz="2400" b="1" dirty="0">
              <a:solidFill>
                <a:schemeClr val="tx1"/>
              </a:solidFill>
            </a:endParaRPr>
          </a:p>
          <a:p>
            <a:pPr marL="0" indent="0">
              <a:buNone/>
            </a:pPr>
            <a:r>
              <a:rPr lang="en-GB" sz="2400" dirty="0">
                <a:solidFill>
                  <a:schemeClr val="tx1"/>
                </a:solidFill>
              </a:rPr>
              <a:t> </a:t>
            </a:r>
          </a:p>
          <a:p>
            <a:pPr>
              <a:buFont typeface="Wingdings" panose="05000000000000000000" pitchFamily="2" charset="2"/>
              <a:buChar char="v"/>
            </a:pPr>
            <a:r>
              <a:rPr lang="en-GB" sz="2400" b="1" dirty="0">
                <a:solidFill>
                  <a:schemeClr val="tx1"/>
                </a:solidFill>
              </a:rPr>
              <a:t>Discrimination</a:t>
            </a:r>
          </a:p>
          <a:p>
            <a:pPr marL="0" indent="0">
              <a:buNone/>
            </a:pPr>
            <a:endParaRPr lang="en-GB" sz="2400" b="1" dirty="0">
              <a:solidFill>
                <a:schemeClr val="tx1"/>
              </a:solidFill>
            </a:endParaRPr>
          </a:p>
          <a:p>
            <a:pPr marL="0" indent="0">
              <a:buNone/>
            </a:pPr>
            <a:endParaRPr lang="en-GB" sz="2400" b="1" dirty="0">
              <a:solidFill>
                <a:schemeClr val="tx1"/>
              </a:solidFill>
            </a:endParaRPr>
          </a:p>
          <a:p>
            <a:pPr>
              <a:buFont typeface="Wingdings" panose="05000000000000000000" pitchFamily="2" charset="2"/>
              <a:buChar char="v"/>
            </a:pPr>
            <a:r>
              <a:rPr lang="en-GB" sz="2400" b="1" dirty="0">
                <a:solidFill>
                  <a:schemeClr val="tx1"/>
                </a:solidFill>
              </a:rPr>
              <a:t>From </a:t>
            </a:r>
            <a:r>
              <a:rPr lang="en-GB" sz="2400" dirty="0">
                <a:solidFill>
                  <a:schemeClr val="tx1"/>
                </a:solidFill>
              </a:rPr>
              <a:t> </a:t>
            </a:r>
            <a:r>
              <a:rPr lang="en-GB" sz="2400" b="1" dirty="0">
                <a:solidFill>
                  <a:schemeClr val="tx1"/>
                </a:solidFill>
              </a:rPr>
              <a:t>(negative) stereotypical </a:t>
            </a:r>
            <a:r>
              <a:rPr lang="en-GB" sz="2400" dirty="0">
                <a:solidFill>
                  <a:schemeClr val="tx1"/>
                </a:solidFill>
              </a:rPr>
              <a:t> </a:t>
            </a:r>
            <a:r>
              <a:rPr lang="en-GB" sz="2400" b="1" dirty="0">
                <a:solidFill>
                  <a:schemeClr val="tx1"/>
                </a:solidFill>
              </a:rPr>
              <a:t>views </a:t>
            </a:r>
          </a:p>
          <a:p>
            <a:pPr marL="0" indent="0" algn="r">
              <a:buNone/>
            </a:pPr>
            <a:endParaRPr lang="en-GB" sz="2000" b="1" dirty="0"/>
          </a:p>
          <a:p>
            <a:pPr marL="0" indent="0" algn="r">
              <a:buNone/>
            </a:pPr>
            <a:r>
              <a:rPr lang="en-GB" sz="2000" i="1" dirty="0" err="1"/>
              <a:t>Beukeboom</a:t>
            </a:r>
            <a:r>
              <a:rPr lang="en-GB" sz="2000" i="1" dirty="0"/>
              <a:t> and Burgers (2017)</a:t>
            </a:r>
          </a:p>
        </p:txBody>
      </p:sp>
    </p:spTree>
    <p:extLst>
      <p:ext uri="{BB962C8B-B14F-4D97-AF65-F5344CB8AC3E}">
        <p14:creationId xmlns:p14="http://schemas.microsoft.com/office/powerpoint/2010/main" val="5893206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FD1E-A73D-480B-894D-5FEFCB851014}"/>
              </a:ext>
            </a:extLst>
          </p:cNvPr>
          <p:cNvSpPr>
            <a:spLocks noGrp="1"/>
          </p:cNvSpPr>
          <p:nvPr>
            <p:ph type="title"/>
          </p:nvPr>
        </p:nvSpPr>
        <p:spPr>
          <a:xfrm>
            <a:off x="2592924" y="624110"/>
            <a:ext cx="8911687" cy="3223990"/>
          </a:xfrm>
        </p:spPr>
        <p:txBody>
          <a:bodyPr/>
          <a:lstStyle/>
          <a:p>
            <a:pPr algn="ctr"/>
            <a:br>
              <a:rPr lang="en-GB" dirty="0"/>
            </a:br>
            <a:br>
              <a:rPr lang="en-GB" dirty="0"/>
            </a:br>
            <a:br>
              <a:rPr lang="en-GB" dirty="0"/>
            </a:br>
            <a:r>
              <a:rPr lang="en-GB" dirty="0"/>
              <a:t>Thank you for listening!</a:t>
            </a:r>
          </a:p>
        </p:txBody>
      </p:sp>
    </p:spTree>
    <p:extLst>
      <p:ext uri="{BB962C8B-B14F-4D97-AF65-F5344CB8AC3E}">
        <p14:creationId xmlns:p14="http://schemas.microsoft.com/office/powerpoint/2010/main" val="1435477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983E-E894-4EAC-8562-A995F146F18F}"/>
              </a:ext>
            </a:extLst>
          </p:cNvPr>
          <p:cNvSpPr>
            <a:spLocks noGrp="1"/>
          </p:cNvSpPr>
          <p:nvPr>
            <p:ph type="title"/>
          </p:nvPr>
        </p:nvSpPr>
        <p:spPr/>
        <p:txBody>
          <a:bodyPr/>
          <a:lstStyle/>
          <a:p>
            <a:pPr algn="ctr"/>
            <a:r>
              <a:rPr lang="en-GB" b="1" dirty="0"/>
              <a:t>RESEARCH CONTEXT</a:t>
            </a:r>
          </a:p>
        </p:txBody>
      </p:sp>
      <p:sp>
        <p:nvSpPr>
          <p:cNvPr id="3" name="Content Placeholder 2">
            <a:extLst>
              <a:ext uri="{FF2B5EF4-FFF2-40B4-BE49-F238E27FC236}">
                <a16:creationId xmlns:a16="http://schemas.microsoft.com/office/drawing/2014/main" id="{10C23F47-FF94-4B73-9EA6-8A0A6D648F9F}"/>
              </a:ext>
            </a:extLst>
          </p:cNvPr>
          <p:cNvSpPr>
            <a:spLocks noGrp="1"/>
          </p:cNvSpPr>
          <p:nvPr>
            <p:ph idx="1"/>
          </p:nvPr>
        </p:nvSpPr>
        <p:spPr>
          <a:xfrm>
            <a:off x="1381327" y="1303506"/>
            <a:ext cx="10642059" cy="5554494"/>
          </a:xfrm>
        </p:spPr>
        <p:txBody>
          <a:bodyPr>
            <a:normAutofit fontScale="92500"/>
          </a:bodyPr>
          <a:lstStyle/>
          <a:p>
            <a:pPr algn="ctr"/>
            <a:r>
              <a:rPr lang="en-GB" sz="2000" b="1" i="1" dirty="0"/>
              <a:t>International Higher Education</a:t>
            </a:r>
          </a:p>
          <a:p>
            <a:pPr marL="0" indent="0">
              <a:buNone/>
            </a:pPr>
            <a:endParaRPr lang="en-GB" dirty="0"/>
          </a:p>
          <a:p>
            <a:pPr marL="0" indent="0">
              <a:buNone/>
            </a:pPr>
            <a:r>
              <a:rPr lang="en-GB" sz="2400" dirty="0">
                <a:solidFill>
                  <a:schemeClr val="tx1"/>
                </a:solidFill>
              </a:rPr>
              <a:t>De Wit (2011:242) observes that ‘the international dimension and the position of higher education in the global arena are given greater emphasis in international, national and institutional documents and mission statements than ever before.’ </a:t>
            </a:r>
          </a:p>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v"/>
            </a:pPr>
            <a:r>
              <a:rPr lang="en-GB" sz="2400" dirty="0">
                <a:solidFill>
                  <a:schemeClr val="tx1"/>
                </a:solidFill>
              </a:rPr>
              <a:t>There is always an international strand to higher education these days</a:t>
            </a:r>
          </a:p>
          <a:p>
            <a:pPr marL="0" indent="0">
              <a:buNone/>
            </a:pPr>
            <a:endParaRPr lang="en-GB" sz="2400" dirty="0">
              <a:solidFill>
                <a:schemeClr val="tx1"/>
              </a:solidFill>
            </a:endParaRPr>
          </a:p>
          <a:p>
            <a:pPr>
              <a:buFont typeface="Wingdings" panose="05000000000000000000" pitchFamily="2" charset="2"/>
              <a:buChar char="v"/>
            </a:pPr>
            <a:r>
              <a:rPr lang="en-GB" sz="2400" dirty="0">
                <a:solidFill>
                  <a:schemeClr val="tx1"/>
                </a:solidFill>
              </a:rPr>
              <a:t>At least with an Equal Opportunities/Diversity claim or promotion</a:t>
            </a:r>
          </a:p>
          <a:p>
            <a:pPr marL="0" indent="0">
              <a:buNone/>
            </a:pPr>
            <a:endParaRPr lang="en-GB" sz="2400" dirty="0">
              <a:solidFill>
                <a:schemeClr val="tx1"/>
              </a:solidFill>
            </a:endParaRPr>
          </a:p>
          <a:p>
            <a:pPr>
              <a:buFont typeface="Wingdings" panose="05000000000000000000" pitchFamily="2" charset="2"/>
              <a:buChar char="v"/>
            </a:pPr>
            <a:r>
              <a:rPr lang="en-GB" sz="2400" dirty="0">
                <a:solidFill>
                  <a:schemeClr val="tx1"/>
                </a:solidFill>
              </a:rPr>
              <a:t>Even strides at the internationalisation of the curriculum</a:t>
            </a:r>
          </a:p>
          <a:p>
            <a:pPr marL="0" indent="0">
              <a:buNone/>
            </a:pPr>
            <a:endParaRPr lang="en-GB" dirty="0">
              <a:solidFill>
                <a:schemeClr val="tx1"/>
              </a:solidFill>
            </a:endParaRPr>
          </a:p>
          <a:p>
            <a:pPr marL="0" indent="0">
              <a:buNone/>
            </a:pPr>
            <a:endParaRPr lang="en-GB" dirty="0">
              <a:solidFill>
                <a:schemeClr val="tx1"/>
              </a:solidFill>
            </a:endParaRPr>
          </a:p>
          <a:p>
            <a:pPr marL="0" indent="0">
              <a:buNone/>
            </a:pPr>
            <a:endParaRPr lang="en-GB" dirty="0"/>
          </a:p>
        </p:txBody>
      </p:sp>
    </p:spTree>
    <p:extLst>
      <p:ext uri="{BB962C8B-B14F-4D97-AF65-F5344CB8AC3E}">
        <p14:creationId xmlns:p14="http://schemas.microsoft.com/office/powerpoint/2010/main" val="374841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4B5AC-5EF2-4328-8AC7-820760D422C5}"/>
              </a:ext>
            </a:extLst>
          </p:cNvPr>
          <p:cNvSpPr>
            <a:spLocks noGrp="1"/>
          </p:cNvSpPr>
          <p:nvPr>
            <p:ph type="title"/>
          </p:nvPr>
        </p:nvSpPr>
        <p:spPr>
          <a:xfrm>
            <a:off x="2592924" y="624109"/>
            <a:ext cx="8911687" cy="4823379"/>
          </a:xfrm>
        </p:spPr>
        <p:txBody>
          <a:bodyPr>
            <a:normAutofit/>
          </a:bodyPr>
          <a:lstStyle/>
          <a:p>
            <a:pPr algn="ctr"/>
            <a:r>
              <a:rPr lang="en-GB" b="1" dirty="0">
                <a:solidFill>
                  <a:schemeClr val="tx1"/>
                </a:solidFill>
              </a:rPr>
              <a:t>FOCUS/RESEARCH INTEREST</a:t>
            </a:r>
            <a:br>
              <a:rPr lang="en-GB" dirty="0">
                <a:solidFill>
                  <a:schemeClr val="tx1"/>
                </a:solidFill>
              </a:rPr>
            </a:br>
            <a:br>
              <a:rPr lang="en-GB" dirty="0">
                <a:solidFill>
                  <a:schemeClr val="tx1"/>
                </a:solidFill>
              </a:rPr>
            </a:br>
            <a:r>
              <a:rPr lang="en-GB" dirty="0">
                <a:solidFill>
                  <a:schemeClr val="tx1"/>
                </a:solidFill>
              </a:rPr>
              <a:t>Linguistic Communication/Accent Variation amongst major stakeholders in Higher Education</a:t>
            </a:r>
            <a:br>
              <a:rPr lang="en-GB" dirty="0"/>
            </a:br>
            <a:endParaRPr lang="en-GB" dirty="0"/>
          </a:p>
        </p:txBody>
      </p:sp>
    </p:spTree>
    <p:extLst>
      <p:ext uri="{BB962C8B-B14F-4D97-AF65-F5344CB8AC3E}">
        <p14:creationId xmlns:p14="http://schemas.microsoft.com/office/powerpoint/2010/main" val="278209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ECA73-C760-4CC6-961B-5B021036DEC4}"/>
              </a:ext>
            </a:extLst>
          </p:cNvPr>
          <p:cNvSpPr>
            <a:spLocks noGrp="1"/>
          </p:cNvSpPr>
          <p:nvPr>
            <p:ph type="title"/>
          </p:nvPr>
        </p:nvSpPr>
        <p:spPr/>
        <p:txBody>
          <a:bodyPr>
            <a:normAutofit/>
          </a:bodyPr>
          <a:lstStyle/>
          <a:p>
            <a:r>
              <a:rPr lang="en-GB" sz="4000" b="1" dirty="0">
                <a:solidFill>
                  <a:schemeClr val="tx1"/>
                </a:solidFill>
              </a:rPr>
              <a:t>Who are the stakeholders?</a:t>
            </a:r>
          </a:p>
        </p:txBody>
      </p:sp>
      <p:sp>
        <p:nvSpPr>
          <p:cNvPr id="3" name="Content Placeholder 2">
            <a:extLst>
              <a:ext uri="{FF2B5EF4-FFF2-40B4-BE49-F238E27FC236}">
                <a16:creationId xmlns:a16="http://schemas.microsoft.com/office/drawing/2014/main" id="{94FAEFFD-1EEE-4D69-9DA2-F81C43E3F13A}"/>
              </a:ext>
            </a:extLst>
          </p:cNvPr>
          <p:cNvSpPr>
            <a:spLocks noGrp="1"/>
          </p:cNvSpPr>
          <p:nvPr>
            <p:ph idx="1"/>
          </p:nvPr>
        </p:nvSpPr>
        <p:spPr>
          <a:xfrm>
            <a:off x="1556426" y="2133600"/>
            <a:ext cx="9948186" cy="4500664"/>
          </a:xfrm>
        </p:spPr>
        <p:txBody>
          <a:bodyPr/>
          <a:lstStyle/>
          <a:p>
            <a:pPr marL="0" indent="0">
              <a:buNone/>
            </a:pPr>
            <a:r>
              <a:rPr lang="en-GB" sz="2000" b="1" dirty="0">
                <a:solidFill>
                  <a:schemeClr val="tx1"/>
                </a:solidFill>
              </a:rPr>
              <a:t>Part of my research considers:</a:t>
            </a:r>
          </a:p>
          <a:p>
            <a:pPr marL="0" indent="0">
              <a:buNone/>
            </a:pPr>
            <a:endParaRPr lang="en-GB" b="1" dirty="0">
              <a:solidFill>
                <a:schemeClr val="tx1"/>
              </a:solidFill>
            </a:endParaRPr>
          </a:p>
          <a:p>
            <a:pPr marL="0" indent="0">
              <a:buNone/>
            </a:pPr>
            <a:endParaRPr lang="en-GB" b="1" dirty="0">
              <a:solidFill>
                <a:schemeClr val="tx1"/>
              </a:solidFill>
            </a:endParaRPr>
          </a:p>
          <a:p>
            <a:pPr marL="0" indent="0">
              <a:buNone/>
            </a:pPr>
            <a:endParaRPr lang="en-GB" b="1" dirty="0">
              <a:solidFill>
                <a:schemeClr val="tx1"/>
              </a:solidFill>
            </a:endParaRPr>
          </a:p>
          <a:p>
            <a:pPr marL="0" indent="0">
              <a:buNone/>
            </a:pPr>
            <a:r>
              <a:rPr lang="en-GB" sz="2800" b="1" dirty="0">
                <a:solidFill>
                  <a:schemeClr val="tx1"/>
                </a:solidFill>
              </a:rPr>
              <a:t>International students as stakeholders in International Higher Education</a:t>
            </a:r>
            <a:endParaRPr lang="en-GB" sz="2800" dirty="0"/>
          </a:p>
        </p:txBody>
      </p:sp>
    </p:spTree>
    <p:extLst>
      <p:ext uri="{BB962C8B-B14F-4D97-AF65-F5344CB8AC3E}">
        <p14:creationId xmlns:p14="http://schemas.microsoft.com/office/powerpoint/2010/main" val="216052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F624-F387-403B-ACEE-AEA1D5321792}"/>
              </a:ext>
            </a:extLst>
          </p:cNvPr>
          <p:cNvSpPr>
            <a:spLocks noGrp="1"/>
          </p:cNvSpPr>
          <p:nvPr>
            <p:ph type="title"/>
          </p:nvPr>
        </p:nvSpPr>
        <p:spPr>
          <a:xfrm>
            <a:off x="2592925" y="624110"/>
            <a:ext cx="8911687" cy="873951"/>
          </a:xfrm>
        </p:spPr>
        <p:txBody>
          <a:bodyPr/>
          <a:lstStyle/>
          <a:p>
            <a:pPr algn="ctr"/>
            <a:r>
              <a:rPr lang="en-GB" b="1" dirty="0">
                <a:solidFill>
                  <a:schemeClr val="tx1"/>
                </a:solidFill>
              </a:rPr>
              <a:t>WHY?</a:t>
            </a:r>
          </a:p>
        </p:txBody>
      </p:sp>
      <p:sp>
        <p:nvSpPr>
          <p:cNvPr id="3" name="Content Placeholder 2">
            <a:extLst>
              <a:ext uri="{FF2B5EF4-FFF2-40B4-BE49-F238E27FC236}">
                <a16:creationId xmlns:a16="http://schemas.microsoft.com/office/drawing/2014/main" id="{CA1BFE73-860D-40A5-AAD4-459E76C31B29}"/>
              </a:ext>
            </a:extLst>
          </p:cNvPr>
          <p:cNvSpPr>
            <a:spLocks noGrp="1"/>
          </p:cNvSpPr>
          <p:nvPr>
            <p:ph idx="1"/>
          </p:nvPr>
        </p:nvSpPr>
        <p:spPr>
          <a:xfrm>
            <a:off x="1400783" y="1498061"/>
            <a:ext cx="10486417" cy="5214024"/>
          </a:xfrm>
        </p:spPr>
        <p:txBody>
          <a:bodyPr/>
          <a:lstStyle/>
          <a:p>
            <a:pPr marL="0" indent="0">
              <a:buNone/>
            </a:pPr>
            <a:endParaRPr lang="en-GB" dirty="0"/>
          </a:p>
          <a:p>
            <a:pPr marL="0" indent="0">
              <a:buNone/>
            </a:pPr>
            <a:r>
              <a:rPr lang="en-GB" sz="2400" dirty="0">
                <a:solidFill>
                  <a:schemeClr val="tx1"/>
                </a:solidFill>
              </a:rPr>
              <a:t>A group of students with </a:t>
            </a:r>
            <a:r>
              <a:rPr lang="en-GB" sz="2800" b="1" dirty="0">
                <a:solidFill>
                  <a:schemeClr val="tx1"/>
                </a:solidFill>
              </a:rPr>
              <a:t> </a:t>
            </a:r>
            <a:r>
              <a:rPr lang="en-GB" sz="3600" b="1" dirty="0">
                <a:solidFill>
                  <a:srgbClr val="FF0000"/>
                </a:solidFill>
              </a:rPr>
              <a:t>high stakes </a:t>
            </a:r>
            <a:r>
              <a:rPr lang="en-GB" sz="2400" dirty="0">
                <a:solidFill>
                  <a:schemeClr val="tx1"/>
                </a:solidFill>
              </a:rPr>
              <a:t>for the ‘International agenda’ of Higher Education</a:t>
            </a:r>
          </a:p>
          <a:p>
            <a:pPr marL="0" indent="0">
              <a:buNone/>
            </a:pPr>
            <a:endParaRPr lang="en-GB" sz="2400" dirty="0"/>
          </a:p>
          <a:p>
            <a:pPr>
              <a:buFont typeface="Wingdings" panose="05000000000000000000" pitchFamily="2" charset="2"/>
              <a:buChar char="v"/>
            </a:pPr>
            <a:r>
              <a:rPr lang="en-GB" sz="2400" b="1" dirty="0">
                <a:solidFill>
                  <a:schemeClr val="tx1"/>
                </a:solidFill>
              </a:rPr>
              <a:t>Accolades</a:t>
            </a:r>
          </a:p>
          <a:p>
            <a:pPr marL="0" indent="0">
              <a:buNone/>
            </a:pPr>
            <a:endParaRPr lang="en-GB" sz="2400" b="1" dirty="0">
              <a:solidFill>
                <a:schemeClr val="tx1"/>
              </a:solidFill>
            </a:endParaRPr>
          </a:p>
          <a:p>
            <a:pPr marL="0" indent="0">
              <a:buNone/>
            </a:pPr>
            <a:endParaRPr lang="en-GB" sz="2400" b="1" dirty="0">
              <a:solidFill>
                <a:schemeClr val="tx1"/>
              </a:solidFill>
            </a:endParaRPr>
          </a:p>
          <a:p>
            <a:pPr>
              <a:buFont typeface="Wingdings" panose="05000000000000000000" pitchFamily="2" charset="2"/>
              <a:buChar char="v"/>
            </a:pPr>
            <a:r>
              <a:rPr lang="en-GB" sz="2400" b="1" dirty="0">
                <a:solidFill>
                  <a:schemeClr val="tx1"/>
                </a:solidFill>
              </a:rPr>
              <a:t>Profit/Cash Cows</a:t>
            </a:r>
          </a:p>
        </p:txBody>
      </p:sp>
    </p:spTree>
    <p:extLst>
      <p:ext uri="{BB962C8B-B14F-4D97-AF65-F5344CB8AC3E}">
        <p14:creationId xmlns:p14="http://schemas.microsoft.com/office/powerpoint/2010/main" val="3900201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8616E-2712-466D-8B29-6EFDCEAB7411}"/>
              </a:ext>
            </a:extLst>
          </p:cNvPr>
          <p:cNvSpPr>
            <a:spLocks noGrp="1"/>
          </p:cNvSpPr>
          <p:nvPr>
            <p:ph type="title"/>
          </p:nvPr>
        </p:nvSpPr>
        <p:spPr>
          <a:xfrm>
            <a:off x="1322962" y="1284051"/>
            <a:ext cx="10466961" cy="3073941"/>
          </a:xfrm>
        </p:spPr>
        <p:txBody>
          <a:bodyPr/>
          <a:lstStyle/>
          <a:p>
            <a:pPr algn="ctr"/>
            <a:br>
              <a:rPr lang="en-GB" b="1" dirty="0"/>
            </a:br>
            <a:r>
              <a:rPr lang="en-GB" b="1" dirty="0"/>
              <a:t>A look at international students’ categories based on English Language usage</a:t>
            </a:r>
          </a:p>
        </p:txBody>
      </p:sp>
    </p:spTree>
    <p:extLst>
      <p:ext uri="{BB962C8B-B14F-4D97-AF65-F5344CB8AC3E}">
        <p14:creationId xmlns:p14="http://schemas.microsoft.com/office/powerpoint/2010/main" val="23392865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434</TotalTime>
  <Words>1130</Words>
  <Application>Microsoft Office PowerPoint</Application>
  <PresentationFormat>Widescreen</PresentationFormat>
  <Paragraphs>291</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Century Gothic</vt:lpstr>
      <vt:lpstr>Times New Roman</vt:lpstr>
      <vt:lpstr>Wingdings</vt:lpstr>
      <vt:lpstr>Wingdings 3</vt:lpstr>
      <vt:lpstr>Wisp</vt:lpstr>
      <vt:lpstr>        Accent Bias in International Higher Education  International EFL students’ perspective</vt:lpstr>
      <vt:lpstr>OUTLINE</vt:lpstr>
      <vt:lpstr>ACCENT</vt:lpstr>
      <vt:lpstr>BIAS</vt:lpstr>
      <vt:lpstr>RESEARCH CONTEXT</vt:lpstr>
      <vt:lpstr>FOCUS/RESEARCH INTEREST  Linguistic Communication/Accent Variation amongst major stakeholders in Higher Education </vt:lpstr>
      <vt:lpstr>Who are the stakeholders?</vt:lpstr>
      <vt:lpstr>WHY?</vt:lpstr>
      <vt:lpstr> A look at international students’ categories based on English Language usage</vt:lpstr>
      <vt:lpstr>Global English varieties/Many Englishes  Kachru(1985)</vt:lpstr>
      <vt:lpstr>Language of International Higher Education</vt:lpstr>
      <vt:lpstr>RESEARCH FOCUS   International EFL students’ perception of the many varieties of English on the basis of accents</vt:lpstr>
      <vt:lpstr>A look at the Teaching and Testing Standards Influence</vt:lpstr>
      <vt:lpstr> A Question for Consideration</vt:lpstr>
      <vt:lpstr> Research Questions   To what extent is there the existence of accent bias problem in the learning and teaching experiences of international EFL students?     </vt:lpstr>
      <vt:lpstr> To answer the question:      INTELLIGIBILITY TESTS WERE INTRODUCED </vt:lpstr>
      <vt:lpstr>WHAT IS INTELLIGIBILITY? </vt:lpstr>
      <vt:lpstr>DATA </vt:lpstr>
      <vt:lpstr>DATA COLLECTION</vt:lpstr>
      <vt:lpstr>BAND SCORE RESULTS</vt:lpstr>
      <vt:lpstr>FREQUENCIES</vt:lpstr>
      <vt:lpstr>The speaker of section A was clear and easy to understand</vt:lpstr>
      <vt:lpstr>I will understand the speaker in section A if he/she is one of my teachers on my major course of study. </vt:lpstr>
      <vt:lpstr>I disliked the accent of the first speaker in section A of the test. (Reverse order scoring) </vt:lpstr>
      <vt:lpstr>The speaker of section B was clear and easy to understand</vt:lpstr>
      <vt:lpstr>I will understand the speaker in section B if he/she is one of my teachers on my major course of study. </vt:lpstr>
      <vt:lpstr>I disliked the accent of the second speaker in section B of the test. (Reverse order scoring) </vt:lpstr>
      <vt:lpstr>FINDINGS-Focus Group Discussions  </vt:lpstr>
      <vt:lpstr>SELECTION OF EXTRACT RESPONSES TO QUESTION 1- Clarity  Focus Group 2, US: UAE 1 - 'No I don't think so, you need to know English well so you can understand it. Other people who don't know English very well won't be able to understand what he is saying, you need to focus and have all your mind with him so it wasn't easy to understand.’   UAE 3 - '…I understand a little bit from it.   UAE 2 - '…he has his own way to talk'   Saudi 1 - 'I think that the native language for this person affects his accent so he speaks English, some letters he can't pronounce them well…’       </vt:lpstr>
      <vt:lpstr>Focus Group 3, US: Thai 1 - ‘It was very difficult for me to understand. The pronounce was really bad’   Chinese 1 - ‘I couldn’t understand almost everything’   Saudi 1 - ‘It was not easy because the accent’   Kuwait 1- ‘I couldn’t follow what he said and the pronunciation is not good’ </vt:lpstr>
      <vt:lpstr>SELECTION OF EXTRACT RESPONSES TO QUESTION 1- Clarity </vt:lpstr>
      <vt:lpstr>SELECTION OF EXTRACT RESPONSES TO QUESTION 1</vt:lpstr>
      <vt:lpstr>Focus Group 2, UK: Iranian 3 - ‘I am strongly disagree. I couldn't understand very well because er, she speak part by part like this. I thought she is Chinese but the friends told me no she is not Chinese maybe another country... she speaks same as Chinese. African I told’    Chinese 1 – ‘…the girl is using the monotone just and like the volume is like reading something’ </vt:lpstr>
      <vt:lpstr>Do you think you will understand the speaker in section A if he/she is one of your teachers on your major course of study? </vt:lpstr>
      <vt:lpstr>UAE 3 - 'I think as UAE 1 said, in the first I will suffer with this accent, because I cannot understand...’   Saudi 3 - '… if I can change it, I will change because it's so difficult to understand section A.   Saudi 2 - '… I think if it's my teacher in my major, I can't understand him, I will not pass the course.    Thai 1 - 'I think I cannot understand if she is not native speaker so why I come here? because I want to study with a teacher native speaker'     </vt:lpstr>
      <vt:lpstr>Do you think you will understand the speaker in section B if he/she is one of your teachers on your major course of study?</vt:lpstr>
      <vt:lpstr>UAE 3 - '… the professor or the doctor in my major, I think her or his accent will be better than this, this accent’    Chinese 1 -  ‘drop’    Saudi 1 - '…that means I have complete course to learn their accents so maybe one or two months...'     Thai 1 - 'Maybe I will take some course first for prepare and adapt her accent. Maybe five months. If it's not good then I come back home’.   </vt:lpstr>
      <vt:lpstr>Conclusions </vt:lpstr>
      <vt:lpstr>RECOMMENDATIONS </vt:lpstr>
      <vt:lpstr>   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Accent Bias in International Higher Education</dc:title>
  <dc:creator>HOME</dc:creator>
  <cp:lastModifiedBy>Home</cp:lastModifiedBy>
  <cp:revision>115</cp:revision>
  <dcterms:created xsi:type="dcterms:W3CDTF">2019-11-12T13:00:49Z</dcterms:created>
  <dcterms:modified xsi:type="dcterms:W3CDTF">2019-12-13T12:59:52Z</dcterms:modified>
</cp:coreProperties>
</file>