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9" r:id="rId1"/>
  </p:sldMasterIdLst>
  <p:notesMasterIdLst>
    <p:notesMasterId r:id="rId21"/>
  </p:notesMasterIdLst>
  <p:sldIdLst>
    <p:sldId id="302" r:id="rId2"/>
    <p:sldId id="290" r:id="rId3"/>
    <p:sldId id="291" r:id="rId4"/>
    <p:sldId id="304" r:id="rId5"/>
    <p:sldId id="293" r:id="rId6"/>
    <p:sldId id="272" r:id="rId7"/>
    <p:sldId id="261" r:id="rId8"/>
    <p:sldId id="273" r:id="rId9"/>
    <p:sldId id="256" r:id="rId10"/>
    <p:sldId id="280" r:id="rId11"/>
    <p:sldId id="286" r:id="rId12"/>
    <p:sldId id="296" r:id="rId13"/>
    <p:sldId id="282" r:id="rId14"/>
    <p:sldId id="295" r:id="rId15"/>
    <p:sldId id="283" r:id="rId16"/>
    <p:sldId id="292" r:id="rId17"/>
    <p:sldId id="297" r:id="rId18"/>
    <p:sldId id="294" r:id="rId19"/>
    <p:sldId id="274" r:id="rId20"/>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000"/>
    <p:restoredTop sz="92967"/>
  </p:normalViewPr>
  <p:slideViewPr>
    <p:cSldViewPr snapToGrid="0" snapToObjects="1">
      <p:cViewPr varScale="1">
        <p:scale>
          <a:sx n="92" d="100"/>
          <a:sy n="92" d="100"/>
        </p:scale>
        <p:origin x="36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Volumes/GoogleDrive/My%20Drive/Case%20studies/Etnicity%202018/Debriefings%20and%20data/Debriefing%20data_f-3_2019%2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Volumes/GoogleDrive/My%20Drive/Case%20studies/Etnicity%202018/Debriefings%20and%20data/Debriefing%20data_f-3_2019%2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Volumes/GoogleDrive/Min%20enhet/Case%20studies/Etnicity%202018/Debriefing%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Volumes/GoogleDrive/Min%20enhet/Case%20studies/Etnicity%202018/Debriefing%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Volumes/GoogleDrive/Min%20enhet/Case%20studies/Etnicity%202018/Debriefing%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Volumes/GoogleDrive/Min%20enhet/Case%20studies/Etnicity%202018/Debriefing%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ade0051:Box%20Sync:RAVE:Race%20tests:Results:Summary%20of%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Språkliga intryck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Blad1!$B$2</c:f>
              <c:strCache>
                <c:ptCount val="1"/>
                <c:pt idx="0">
                  <c:v>Orginal</c:v>
                </c:pt>
              </c:strCache>
            </c:strRef>
          </c:tx>
          <c:spPr>
            <a:solidFill>
              <a:schemeClr val="accent1"/>
            </a:solidFill>
            <a:ln>
              <a:noFill/>
            </a:ln>
            <a:effectLst/>
          </c:spPr>
          <c:invertIfNegative val="0"/>
          <c:cat>
            <c:strRef>
              <c:f>Blad1!$A$3:$A$11</c:f>
              <c:strCache>
                <c:ptCount val="9"/>
                <c:pt idx="0">
                  <c:v>lätt att förstå</c:v>
                </c:pt>
                <c:pt idx="1">
                  <c:v>varierat språk</c:v>
                </c:pt>
                <c:pt idx="2">
                  <c:v>struktur</c:v>
                </c:pt>
                <c:pt idx="3">
                  <c:v>anpassat språk</c:v>
                </c:pt>
                <c:pt idx="4">
                  <c:v>ordförråd</c:v>
                </c:pt>
                <c:pt idx="5">
                  <c:v>grammatik</c:v>
                </c:pt>
                <c:pt idx="6">
                  <c:v>flyt/ledighet</c:v>
                </c:pt>
                <c:pt idx="7">
                  <c:v>uttal</c:v>
                </c:pt>
                <c:pt idx="8">
                  <c:v>Övergripande</c:v>
                </c:pt>
              </c:strCache>
            </c:strRef>
          </c:cat>
          <c:val>
            <c:numRef>
              <c:f>Blad1!$B$3:$B$11</c:f>
              <c:numCache>
                <c:formatCode>General</c:formatCode>
                <c:ptCount val="9"/>
                <c:pt idx="0">
                  <c:v>5.63</c:v>
                </c:pt>
                <c:pt idx="1">
                  <c:v>3.37</c:v>
                </c:pt>
                <c:pt idx="2">
                  <c:v>3.95</c:v>
                </c:pt>
                <c:pt idx="3">
                  <c:v>4.21</c:v>
                </c:pt>
                <c:pt idx="4">
                  <c:v>2.5299999999999998</c:v>
                </c:pt>
                <c:pt idx="5">
                  <c:v>3.84</c:v>
                </c:pt>
                <c:pt idx="6">
                  <c:v>3.84</c:v>
                </c:pt>
                <c:pt idx="7">
                  <c:v>5</c:v>
                </c:pt>
                <c:pt idx="8">
                  <c:v>4.05</c:v>
                </c:pt>
              </c:numCache>
            </c:numRef>
          </c:val>
          <c:extLst>
            <c:ext xmlns:c16="http://schemas.microsoft.com/office/drawing/2014/chart" uri="{C3380CC4-5D6E-409C-BE32-E72D297353CC}">
              <c16:uniqueId val="{00000000-ABAA-3B4B-B833-D461A90069C6}"/>
            </c:ext>
          </c:extLst>
        </c:ser>
        <c:ser>
          <c:idx val="1"/>
          <c:order val="1"/>
          <c:tx>
            <c:strRef>
              <c:f>Blad1!$C$2</c:f>
              <c:strCache>
                <c:ptCount val="1"/>
                <c:pt idx="0">
                  <c:v>Manipulerad</c:v>
                </c:pt>
              </c:strCache>
            </c:strRef>
          </c:tx>
          <c:spPr>
            <a:solidFill>
              <a:schemeClr val="accent2"/>
            </a:solidFill>
            <a:ln>
              <a:noFill/>
            </a:ln>
            <a:effectLst/>
          </c:spPr>
          <c:invertIfNegative val="0"/>
          <c:cat>
            <c:strRef>
              <c:f>Blad1!$A$3:$A$11</c:f>
              <c:strCache>
                <c:ptCount val="9"/>
                <c:pt idx="0">
                  <c:v>lätt att förstå</c:v>
                </c:pt>
                <c:pt idx="1">
                  <c:v>varierat språk</c:v>
                </c:pt>
                <c:pt idx="2">
                  <c:v>struktur</c:v>
                </c:pt>
                <c:pt idx="3">
                  <c:v>anpassat språk</c:v>
                </c:pt>
                <c:pt idx="4">
                  <c:v>ordförråd</c:v>
                </c:pt>
                <c:pt idx="5">
                  <c:v>grammatik</c:v>
                </c:pt>
                <c:pt idx="6">
                  <c:v>flyt/ledighet</c:v>
                </c:pt>
                <c:pt idx="7">
                  <c:v>uttal</c:v>
                </c:pt>
                <c:pt idx="8">
                  <c:v>Övergripande</c:v>
                </c:pt>
              </c:strCache>
            </c:strRef>
          </c:cat>
          <c:val>
            <c:numRef>
              <c:f>Blad1!$C$3:$C$11</c:f>
              <c:numCache>
                <c:formatCode>General</c:formatCode>
                <c:ptCount val="9"/>
                <c:pt idx="0">
                  <c:v>6.07</c:v>
                </c:pt>
                <c:pt idx="1">
                  <c:v>4.33</c:v>
                </c:pt>
                <c:pt idx="2">
                  <c:v>4.41</c:v>
                </c:pt>
                <c:pt idx="3">
                  <c:v>5.37</c:v>
                </c:pt>
                <c:pt idx="4">
                  <c:v>3.85</c:v>
                </c:pt>
                <c:pt idx="5">
                  <c:v>4.78</c:v>
                </c:pt>
                <c:pt idx="6">
                  <c:v>4.96</c:v>
                </c:pt>
                <c:pt idx="7">
                  <c:v>5.22</c:v>
                </c:pt>
                <c:pt idx="8">
                  <c:v>5.15</c:v>
                </c:pt>
              </c:numCache>
            </c:numRef>
          </c:val>
          <c:extLst>
            <c:ext xmlns:c16="http://schemas.microsoft.com/office/drawing/2014/chart" uri="{C3380CC4-5D6E-409C-BE32-E72D297353CC}">
              <c16:uniqueId val="{00000001-ABAA-3B4B-B833-D461A90069C6}"/>
            </c:ext>
          </c:extLst>
        </c:ser>
        <c:dLbls>
          <c:showLegendKey val="0"/>
          <c:showVal val="0"/>
          <c:showCatName val="0"/>
          <c:showSerName val="0"/>
          <c:showPercent val="0"/>
          <c:showBubbleSize val="0"/>
        </c:dLbls>
        <c:gapWidth val="219"/>
        <c:overlap val="-27"/>
        <c:axId val="1499315439"/>
        <c:axId val="1499429359"/>
      </c:barChart>
      <c:catAx>
        <c:axId val="1499315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429359"/>
        <c:crosses val="autoZero"/>
        <c:auto val="1"/>
        <c:lblAlgn val="ctr"/>
        <c:lblOffset val="100"/>
        <c:noMultiLvlLbl val="0"/>
      </c:catAx>
      <c:valAx>
        <c:axId val="1499429359"/>
        <c:scaling>
          <c:orientation val="minMax"/>
          <c:min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3154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Intryck</a:t>
            </a:r>
            <a:r>
              <a:rPr lang="sv-SE" baseline="0"/>
              <a:t> av eleven</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Blad1!$B$24</c:f>
              <c:strCache>
                <c:ptCount val="1"/>
                <c:pt idx="0">
                  <c:v>Orginal</c:v>
                </c:pt>
              </c:strCache>
            </c:strRef>
          </c:tx>
          <c:spPr>
            <a:solidFill>
              <a:schemeClr val="accent1"/>
            </a:solidFill>
            <a:ln>
              <a:noFill/>
            </a:ln>
            <a:effectLst/>
          </c:spPr>
          <c:invertIfNegative val="0"/>
          <c:cat>
            <c:strRef>
              <c:f>Blad1!$A$25:$A$28</c:f>
              <c:strCache>
                <c:ptCount val="4"/>
                <c:pt idx="0">
                  <c:v>Verbal</c:v>
                </c:pt>
                <c:pt idx="1">
                  <c:v>Duktig att prsentera sina åsikter</c:v>
                </c:pt>
                <c:pt idx="2">
                  <c:v>intelligenta åsikter</c:v>
                </c:pt>
                <c:pt idx="3">
                  <c:v>kommer att klara sig i skolan</c:v>
                </c:pt>
              </c:strCache>
            </c:strRef>
          </c:cat>
          <c:val>
            <c:numRef>
              <c:f>Blad1!$B$25:$B$28</c:f>
              <c:numCache>
                <c:formatCode>General</c:formatCode>
                <c:ptCount val="4"/>
                <c:pt idx="0">
                  <c:v>3.53</c:v>
                </c:pt>
                <c:pt idx="1">
                  <c:v>4.05</c:v>
                </c:pt>
                <c:pt idx="2">
                  <c:v>4.05</c:v>
                </c:pt>
                <c:pt idx="3">
                  <c:v>4.21</c:v>
                </c:pt>
              </c:numCache>
            </c:numRef>
          </c:val>
          <c:extLst>
            <c:ext xmlns:c16="http://schemas.microsoft.com/office/drawing/2014/chart" uri="{C3380CC4-5D6E-409C-BE32-E72D297353CC}">
              <c16:uniqueId val="{00000000-516A-D54E-BCD2-674E279E75DC}"/>
            </c:ext>
          </c:extLst>
        </c:ser>
        <c:ser>
          <c:idx val="1"/>
          <c:order val="1"/>
          <c:tx>
            <c:strRef>
              <c:f>Blad1!$C$24</c:f>
              <c:strCache>
                <c:ptCount val="1"/>
                <c:pt idx="0">
                  <c:v>Manipulerad</c:v>
                </c:pt>
              </c:strCache>
            </c:strRef>
          </c:tx>
          <c:spPr>
            <a:solidFill>
              <a:schemeClr val="accent2"/>
            </a:solidFill>
            <a:ln>
              <a:noFill/>
            </a:ln>
            <a:effectLst/>
          </c:spPr>
          <c:invertIfNegative val="0"/>
          <c:cat>
            <c:strRef>
              <c:f>Blad1!$A$25:$A$28</c:f>
              <c:strCache>
                <c:ptCount val="4"/>
                <c:pt idx="0">
                  <c:v>Verbal</c:v>
                </c:pt>
                <c:pt idx="1">
                  <c:v>Duktig att prsentera sina åsikter</c:v>
                </c:pt>
                <c:pt idx="2">
                  <c:v>intelligenta åsikter</c:v>
                </c:pt>
                <c:pt idx="3">
                  <c:v>kommer att klara sig i skolan</c:v>
                </c:pt>
              </c:strCache>
            </c:strRef>
          </c:cat>
          <c:val>
            <c:numRef>
              <c:f>Blad1!$C$25:$C$28</c:f>
              <c:numCache>
                <c:formatCode>General</c:formatCode>
                <c:ptCount val="4"/>
                <c:pt idx="0">
                  <c:v>4.8899999999999997</c:v>
                </c:pt>
                <c:pt idx="1">
                  <c:v>5.1100000000000003</c:v>
                </c:pt>
                <c:pt idx="2">
                  <c:v>5.22</c:v>
                </c:pt>
                <c:pt idx="3">
                  <c:v>5.74</c:v>
                </c:pt>
              </c:numCache>
            </c:numRef>
          </c:val>
          <c:extLst>
            <c:ext xmlns:c16="http://schemas.microsoft.com/office/drawing/2014/chart" uri="{C3380CC4-5D6E-409C-BE32-E72D297353CC}">
              <c16:uniqueId val="{00000001-516A-D54E-BCD2-674E279E75DC}"/>
            </c:ext>
          </c:extLst>
        </c:ser>
        <c:dLbls>
          <c:showLegendKey val="0"/>
          <c:showVal val="0"/>
          <c:showCatName val="0"/>
          <c:showSerName val="0"/>
          <c:showPercent val="0"/>
          <c:showBubbleSize val="0"/>
        </c:dLbls>
        <c:gapWidth val="219"/>
        <c:overlap val="-27"/>
        <c:axId val="811292319"/>
        <c:axId val="818497055"/>
      </c:barChart>
      <c:catAx>
        <c:axId val="811292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8497055"/>
        <c:crosses val="autoZero"/>
        <c:auto val="1"/>
        <c:lblAlgn val="ctr"/>
        <c:lblOffset val="100"/>
        <c:noMultiLvlLbl val="0"/>
      </c:catAx>
      <c:valAx>
        <c:axId val="8184970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12923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Engelsk/Indisk dialekt - Sverige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Blad1!$B$50</c:f>
              <c:strCache>
                <c:ptCount val="1"/>
                <c:pt idx="0">
                  <c:v>Engelsk dialekt</c:v>
                </c:pt>
              </c:strCache>
            </c:strRef>
          </c:tx>
          <c:spPr>
            <a:solidFill>
              <a:schemeClr val="accent1"/>
            </a:solidFill>
            <a:ln>
              <a:noFill/>
            </a:ln>
            <a:effectLst/>
          </c:spPr>
          <c:invertIfNegative val="0"/>
          <c:cat>
            <c:strRef>
              <c:f>Blad1!$A$51:$A$59</c:f>
              <c:strCache>
                <c:ptCount val="9"/>
                <c:pt idx="0">
                  <c:v>lätt att förstå</c:v>
                </c:pt>
                <c:pt idx="1">
                  <c:v>varierat språk</c:v>
                </c:pt>
                <c:pt idx="2">
                  <c:v>struktur</c:v>
                </c:pt>
                <c:pt idx="3">
                  <c:v>anpassat språk</c:v>
                </c:pt>
                <c:pt idx="4">
                  <c:v>ordförråd</c:v>
                </c:pt>
                <c:pt idx="5">
                  <c:v>grammatik</c:v>
                </c:pt>
                <c:pt idx="6">
                  <c:v>flyt/ledighet</c:v>
                </c:pt>
                <c:pt idx="7">
                  <c:v>uttal</c:v>
                </c:pt>
                <c:pt idx="8">
                  <c:v>Övergripande</c:v>
                </c:pt>
              </c:strCache>
            </c:strRef>
          </c:cat>
          <c:val>
            <c:numRef>
              <c:f>Blad1!$B$51:$B$59</c:f>
              <c:numCache>
                <c:formatCode>General</c:formatCode>
                <c:ptCount val="9"/>
                <c:pt idx="0">
                  <c:v>5.36</c:v>
                </c:pt>
                <c:pt idx="1">
                  <c:v>5.91</c:v>
                </c:pt>
                <c:pt idx="2">
                  <c:v>5.27</c:v>
                </c:pt>
                <c:pt idx="3">
                  <c:v>5.18</c:v>
                </c:pt>
                <c:pt idx="4">
                  <c:v>5.73</c:v>
                </c:pt>
                <c:pt idx="5">
                  <c:v>5.73</c:v>
                </c:pt>
                <c:pt idx="6">
                  <c:v>5.09</c:v>
                </c:pt>
                <c:pt idx="7">
                  <c:v>5.55</c:v>
                </c:pt>
                <c:pt idx="8">
                  <c:v>5.64</c:v>
                </c:pt>
              </c:numCache>
            </c:numRef>
          </c:val>
          <c:extLst>
            <c:ext xmlns:c16="http://schemas.microsoft.com/office/drawing/2014/chart" uri="{C3380CC4-5D6E-409C-BE32-E72D297353CC}">
              <c16:uniqueId val="{00000000-6C2B-7740-A73E-2A591734376F}"/>
            </c:ext>
          </c:extLst>
        </c:ser>
        <c:ser>
          <c:idx val="1"/>
          <c:order val="1"/>
          <c:tx>
            <c:strRef>
              <c:f>Blad1!$C$50</c:f>
              <c:strCache>
                <c:ptCount val="1"/>
                <c:pt idx="0">
                  <c:v>Indisk dialekt</c:v>
                </c:pt>
              </c:strCache>
            </c:strRef>
          </c:tx>
          <c:spPr>
            <a:solidFill>
              <a:schemeClr val="accent2"/>
            </a:solidFill>
            <a:ln>
              <a:noFill/>
            </a:ln>
            <a:effectLst/>
          </c:spPr>
          <c:invertIfNegative val="0"/>
          <c:cat>
            <c:strRef>
              <c:f>Blad1!$A$51:$A$59</c:f>
              <c:strCache>
                <c:ptCount val="9"/>
                <c:pt idx="0">
                  <c:v>lätt att förstå</c:v>
                </c:pt>
                <c:pt idx="1">
                  <c:v>varierat språk</c:v>
                </c:pt>
                <c:pt idx="2">
                  <c:v>struktur</c:v>
                </c:pt>
                <c:pt idx="3">
                  <c:v>anpassat språk</c:v>
                </c:pt>
                <c:pt idx="4">
                  <c:v>ordförråd</c:v>
                </c:pt>
                <c:pt idx="5">
                  <c:v>grammatik</c:v>
                </c:pt>
                <c:pt idx="6">
                  <c:v>flyt/ledighet</c:v>
                </c:pt>
                <c:pt idx="7">
                  <c:v>uttal</c:v>
                </c:pt>
                <c:pt idx="8">
                  <c:v>Övergripande</c:v>
                </c:pt>
              </c:strCache>
            </c:strRef>
          </c:cat>
          <c:val>
            <c:numRef>
              <c:f>Blad1!$C$51:$C$59</c:f>
              <c:numCache>
                <c:formatCode>General</c:formatCode>
                <c:ptCount val="9"/>
                <c:pt idx="0">
                  <c:v>5.46</c:v>
                </c:pt>
                <c:pt idx="1">
                  <c:v>5.31</c:v>
                </c:pt>
                <c:pt idx="2">
                  <c:v>5.54</c:v>
                </c:pt>
                <c:pt idx="3">
                  <c:v>5.38</c:v>
                </c:pt>
                <c:pt idx="4">
                  <c:v>5.38</c:v>
                </c:pt>
                <c:pt idx="5">
                  <c:v>5.62</c:v>
                </c:pt>
                <c:pt idx="6">
                  <c:v>5.08</c:v>
                </c:pt>
                <c:pt idx="7">
                  <c:v>4.2300000000000004</c:v>
                </c:pt>
                <c:pt idx="8">
                  <c:v>5</c:v>
                </c:pt>
              </c:numCache>
            </c:numRef>
          </c:val>
          <c:extLst>
            <c:ext xmlns:c16="http://schemas.microsoft.com/office/drawing/2014/chart" uri="{C3380CC4-5D6E-409C-BE32-E72D297353CC}">
              <c16:uniqueId val="{00000001-6C2B-7740-A73E-2A591734376F}"/>
            </c:ext>
          </c:extLst>
        </c:ser>
        <c:dLbls>
          <c:showLegendKey val="0"/>
          <c:showVal val="0"/>
          <c:showCatName val="0"/>
          <c:showSerName val="0"/>
          <c:showPercent val="0"/>
          <c:showBubbleSize val="0"/>
        </c:dLbls>
        <c:gapWidth val="219"/>
        <c:overlap val="-27"/>
        <c:axId val="819698255"/>
        <c:axId val="837579439"/>
      </c:barChart>
      <c:catAx>
        <c:axId val="81969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7579439"/>
        <c:crosses val="autoZero"/>
        <c:auto val="1"/>
        <c:lblAlgn val="ctr"/>
        <c:lblOffset val="100"/>
        <c:noMultiLvlLbl val="0"/>
      </c:catAx>
      <c:valAx>
        <c:axId val="837579439"/>
        <c:scaling>
          <c:orientation val="minMax"/>
          <c:max val="7"/>
          <c:min val="2.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96982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Engelsk/Indisk dialekt - Seychellerna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Blad1!$B$65</c:f>
              <c:strCache>
                <c:ptCount val="1"/>
                <c:pt idx="0">
                  <c:v>Engelsk dialekt</c:v>
                </c:pt>
              </c:strCache>
            </c:strRef>
          </c:tx>
          <c:spPr>
            <a:solidFill>
              <a:schemeClr val="accent1"/>
            </a:solidFill>
            <a:ln>
              <a:noFill/>
            </a:ln>
            <a:effectLst/>
          </c:spPr>
          <c:invertIfNegative val="0"/>
          <c:cat>
            <c:strRef>
              <c:f>Blad1!$A$66:$A$74</c:f>
              <c:strCache>
                <c:ptCount val="9"/>
                <c:pt idx="0">
                  <c:v>lätt att förstå</c:v>
                </c:pt>
                <c:pt idx="1">
                  <c:v>varierat språk</c:v>
                </c:pt>
                <c:pt idx="2">
                  <c:v>struktur</c:v>
                </c:pt>
                <c:pt idx="3">
                  <c:v>anpassat språk</c:v>
                </c:pt>
                <c:pt idx="4">
                  <c:v>ordförråd</c:v>
                </c:pt>
                <c:pt idx="5">
                  <c:v>grammatik</c:v>
                </c:pt>
                <c:pt idx="6">
                  <c:v>flyt/ledighet</c:v>
                </c:pt>
                <c:pt idx="7">
                  <c:v>uttal</c:v>
                </c:pt>
                <c:pt idx="8">
                  <c:v>Övergripande</c:v>
                </c:pt>
              </c:strCache>
            </c:strRef>
          </c:cat>
          <c:val>
            <c:numRef>
              <c:f>Blad1!$B$66:$B$74</c:f>
              <c:numCache>
                <c:formatCode>General</c:formatCode>
                <c:ptCount val="9"/>
                <c:pt idx="0">
                  <c:v>4.8</c:v>
                </c:pt>
                <c:pt idx="1">
                  <c:v>5.2</c:v>
                </c:pt>
                <c:pt idx="2">
                  <c:v>5.27</c:v>
                </c:pt>
                <c:pt idx="3">
                  <c:v>5.18</c:v>
                </c:pt>
                <c:pt idx="4">
                  <c:v>5.73</c:v>
                </c:pt>
                <c:pt idx="5">
                  <c:v>5.73</c:v>
                </c:pt>
                <c:pt idx="6">
                  <c:v>4.9400000000000004</c:v>
                </c:pt>
                <c:pt idx="7">
                  <c:v>6.2</c:v>
                </c:pt>
                <c:pt idx="8">
                  <c:v>5.8</c:v>
                </c:pt>
              </c:numCache>
            </c:numRef>
          </c:val>
          <c:extLst>
            <c:ext xmlns:c16="http://schemas.microsoft.com/office/drawing/2014/chart" uri="{C3380CC4-5D6E-409C-BE32-E72D297353CC}">
              <c16:uniqueId val="{00000000-022D-4D41-88BB-A81B5F820AE8}"/>
            </c:ext>
          </c:extLst>
        </c:ser>
        <c:ser>
          <c:idx val="1"/>
          <c:order val="1"/>
          <c:tx>
            <c:strRef>
              <c:f>Blad1!$C$65</c:f>
              <c:strCache>
                <c:ptCount val="1"/>
                <c:pt idx="0">
                  <c:v>Indisk dialekt</c:v>
                </c:pt>
              </c:strCache>
            </c:strRef>
          </c:tx>
          <c:spPr>
            <a:solidFill>
              <a:schemeClr val="accent2"/>
            </a:solidFill>
            <a:ln>
              <a:noFill/>
            </a:ln>
            <a:effectLst/>
          </c:spPr>
          <c:invertIfNegative val="0"/>
          <c:cat>
            <c:strRef>
              <c:f>Blad1!$A$66:$A$74</c:f>
              <c:strCache>
                <c:ptCount val="9"/>
                <c:pt idx="0">
                  <c:v>lätt att förstå</c:v>
                </c:pt>
                <c:pt idx="1">
                  <c:v>varierat språk</c:v>
                </c:pt>
                <c:pt idx="2">
                  <c:v>struktur</c:v>
                </c:pt>
                <c:pt idx="3">
                  <c:v>anpassat språk</c:v>
                </c:pt>
                <c:pt idx="4">
                  <c:v>ordförråd</c:v>
                </c:pt>
                <c:pt idx="5">
                  <c:v>grammatik</c:v>
                </c:pt>
                <c:pt idx="6">
                  <c:v>flyt/ledighet</c:v>
                </c:pt>
                <c:pt idx="7">
                  <c:v>uttal</c:v>
                </c:pt>
                <c:pt idx="8">
                  <c:v>Övergripande</c:v>
                </c:pt>
              </c:strCache>
            </c:strRef>
          </c:cat>
          <c:val>
            <c:numRef>
              <c:f>Blad1!$C$66:$C$74</c:f>
              <c:numCache>
                <c:formatCode>General</c:formatCode>
                <c:ptCount val="9"/>
                <c:pt idx="0">
                  <c:v>3.2</c:v>
                </c:pt>
                <c:pt idx="1">
                  <c:v>3.8</c:v>
                </c:pt>
                <c:pt idx="2">
                  <c:v>2.9</c:v>
                </c:pt>
                <c:pt idx="3">
                  <c:v>3.5</c:v>
                </c:pt>
                <c:pt idx="4">
                  <c:v>4.0999999999999996</c:v>
                </c:pt>
                <c:pt idx="5">
                  <c:v>4.0999999999999996</c:v>
                </c:pt>
                <c:pt idx="6">
                  <c:v>3.18</c:v>
                </c:pt>
                <c:pt idx="7">
                  <c:v>4.2300000000000004</c:v>
                </c:pt>
                <c:pt idx="8">
                  <c:v>3.2</c:v>
                </c:pt>
              </c:numCache>
            </c:numRef>
          </c:val>
          <c:extLst>
            <c:ext xmlns:c16="http://schemas.microsoft.com/office/drawing/2014/chart" uri="{C3380CC4-5D6E-409C-BE32-E72D297353CC}">
              <c16:uniqueId val="{00000001-022D-4D41-88BB-A81B5F820AE8}"/>
            </c:ext>
          </c:extLst>
        </c:ser>
        <c:dLbls>
          <c:showLegendKey val="0"/>
          <c:showVal val="0"/>
          <c:showCatName val="0"/>
          <c:showSerName val="0"/>
          <c:showPercent val="0"/>
          <c:showBubbleSize val="0"/>
        </c:dLbls>
        <c:gapWidth val="219"/>
        <c:overlap val="-27"/>
        <c:axId val="883118863"/>
        <c:axId val="883065503"/>
      </c:barChart>
      <c:catAx>
        <c:axId val="883118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3065503"/>
        <c:crosses val="autoZero"/>
        <c:auto val="1"/>
        <c:lblAlgn val="ctr"/>
        <c:lblOffset val="100"/>
        <c:noMultiLvlLbl val="0"/>
      </c:catAx>
      <c:valAx>
        <c:axId val="883065503"/>
        <c:scaling>
          <c:orientation val="minMax"/>
          <c:max val="7"/>
          <c:min val="2.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31188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Intryck talare - Seychellerna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Blad1!$B$99</c:f>
              <c:strCache>
                <c:ptCount val="1"/>
                <c:pt idx="0">
                  <c:v>Engelsk dialekt</c:v>
                </c:pt>
              </c:strCache>
            </c:strRef>
          </c:tx>
          <c:spPr>
            <a:solidFill>
              <a:schemeClr val="accent1"/>
            </a:solidFill>
            <a:ln>
              <a:noFill/>
            </a:ln>
            <a:effectLst/>
          </c:spPr>
          <c:invertIfNegative val="0"/>
          <c:cat>
            <c:strRef>
              <c:f>Blad1!$A$100:$A$104</c:f>
              <c:strCache>
                <c:ptCount val="5"/>
                <c:pt idx="0">
                  <c:v>Good English</c:v>
                </c:pt>
                <c:pt idx="1">
                  <c:v>Skillful presenter</c:v>
                </c:pt>
                <c:pt idx="2">
                  <c:v>Intelligent impression</c:v>
                </c:pt>
                <c:pt idx="3">
                  <c:v>Well-educated</c:v>
                </c:pt>
                <c:pt idx="4">
                  <c:v>Sensible views</c:v>
                </c:pt>
              </c:strCache>
            </c:strRef>
          </c:cat>
          <c:val>
            <c:numRef>
              <c:f>Blad1!$B$100:$B$104</c:f>
              <c:numCache>
                <c:formatCode>General</c:formatCode>
                <c:ptCount val="5"/>
                <c:pt idx="0">
                  <c:v>6</c:v>
                </c:pt>
                <c:pt idx="1">
                  <c:v>5.2</c:v>
                </c:pt>
                <c:pt idx="2">
                  <c:v>5.45</c:v>
                </c:pt>
                <c:pt idx="3">
                  <c:v>5.69</c:v>
                </c:pt>
                <c:pt idx="4">
                  <c:v>5.3</c:v>
                </c:pt>
              </c:numCache>
            </c:numRef>
          </c:val>
          <c:extLst>
            <c:ext xmlns:c16="http://schemas.microsoft.com/office/drawing/2014/chart" uri="{C3380CC4-5D6E-409C-BE32-E72D297353CC}">
              <c16:uniqueId val="{00000000-42C3-0548-9461-D7C062A90414}"/>
            </c:ext>
          </c:extLst>
        </c:ser>
        <c:ser>
          <c:idx val="1"/>
          <c:order val="1"/>
          <c:tx>
            <c:strRef>
              <c:f>Blad1!$C$99</c:f>
              <c:strCache>
                <c:ptCount val="1"/>
                <c:pt idx="0">
                  <c:v>Indisk dialekt</c:v>
                </c:pt>
              </c:strCache>
            </c:strRef>
          </c:tx>
          <c:spPr>
            <a:solidFill>
              <a:schemeClr val="accent2"/>
            </a:solidFill>
            <a:ln>
              <a:noFill/>
            </a:ln>
            <a:effectLst/>
          </c:spPr>
          <c:invertIfNegative val="0"/>
          <c:cat>
            <c:strRef>
              <c:f>Blad1!$A$100:$A$104</c:f>
              <c:strCache>
                <c:ptCount val="5"/>
                <c:pt idx="0">
                  <c:v>Good English</c:v>
                </c:pt>
                <c:pt idx="1">
                  <c:v>Skillful presenter</c:v>
                </c:pt>
                <c:pt idx="2">
                  <c:v>Intelligent impression</c:v>
                </c:pt>
                <c:pt idx="3">
                  <c:v>Well-educated</c:v>
                </c:pt>
                <c:pt idx="4">
                  <c:v>Sensible views</c:v>
                </c:pt>
              </c:strCache>
            </c:strRef>
          </c:cat>
          <c:val>
            <c:numRef>
              <c:f>Blad1!$C$100:$C$104</c:f>
              <c:numCache>
                <c:formatCode>General</c:formatCode>
                <c:ptCount val="5"/>
                <c:pt idx="0">
                  <c:v>3.2</c:v>
                </c:pt>
                <c:pt idx="1">
                  <c:v>3.5</c:v>
                </c:pt>
                <c:pt idx="2">
                  <c:v>4.2</c:v>
                </c:pt>
                <c:pt idx="3">
                  <c:v>3.5</c:v>
                </c:pt>
                <c:pt idx="4">
                  <c:v>4.2</c:v>
                </c:pt>
              </c:numCache>
            </c:numRef>
          </c:val>
          <c:extLst>
            <c:ext xmlns:c16="http://schemas.microsoft.com/office/drawing/2014/chart" uri="{C3380CC4-5D6E-409C-BE32-E72D297353CC}">
              <c16:uniqueId val="{00000001-42C3-0548-9461-D7C062A90414}"/>
            </c:ext>
          </c:extLst>
        </c:ser>
        <c:dLbls>
          <c:showLegendKey val="0"/>
          <c:showVal val="0"/>
          <c:showCatName val="0"/>
          <c:showSerName val="0"/>
          <c:showPercent val="0"/>
          <c:showBubbleSize val="0"/>
        </c:dLbls>
        <c:gapWidth val="219"/>
        <c:overlap val="-27"/>
        <c:axId val="882399903"/>
        <c:axId val="811137119"/>
      </c:barChart>
      <c:catAx>
        <c:axId val="882399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1137119"/>
        <c:crosses val="autoZero"/>
        <c:auto val="1"/>
        <c:lblAlgn val="ctr"/>
        <c:lblOffset val="100"/>
        <c:noMultiLvlLbl val="0"/>
      </c:catAx>
      <c:valAx>
        <c:axId val="811137119"/>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2399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Intryck talare-</a:t>
            </a:r>
            <a:r>
              <a:rPr lang="sv-SE" baseline="0"/>
              <a:t> Sverige</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Blad1!$B$80</c:f>
              <c:strCache>
                <c:ptCount val="1"/>
                <c:pt idx="0">
                  <c:v>Engelsk dialekt</c:v>
                </c:pt>
              </c:strCache>
            </c:strRef>
          </c:tx>
          <c:spPr>
            <a:solidFill>
              <a:schemeClr val="accent1"/>
            </a:solidFill>
            <a:ln>
              <a:noFill/>
            </a:ln>
            <a:effectLst/>
          </c:spPr>
          <c:invertIfNegative val="0"/>
          <c:cat>
            <c:strRef>
              <c:f>Blad1!$A$81:$A$85</c:f>
              <c:strCache>
                <c:ptCount val="5"/>
                <c:pt idx="0">
                  <c:v>Good English</c:v>
                </c:pt>
                <c:pt idx="1">
                  <c:v>Skillful presenter</c:v>
                </c:pt>
                <c:pt idx="2">
                  <c:v>Intelligent impression</c:v>
                </c:pt>
                <c:pt idx="3">
                  <c:v>Well-educated</c:v>
                </c:pt>
                <c:pt idx="4">
                  <c:v>Sensible views</c:v>
                </c:pt>
              </c:strCache>
            </c:strRef>
          </c:cat>
          <c:val>
            <c:numRef>
              <c:f>Blad1!$B$81:$B$85</c:f>
              <c:numCache>
                <c:formatCode>General</c:formatCode>
                <c:ptCount val="5"/>
                <c:pt idx="0">
                  <c:v>5.82</c:v>
                </c:pt>
                <c:pt idx="1">
                  <c:v>4.3600000000000003</c:v>
                </c:pt>
                <c:pt idx="2">
                  <c:v>5.45</c:v>
                </c:pt>
                <c:pt idx="3">
                  <c:v>5.45</c:v>
                </c:pt>
                <c:pt idx="4">
                  <c:v>5</c:v>
                </c:pt>
              </c:numCache>
            </c:numRef>
          </c:val>
          <c:extLst>
            <c:ext xmlns:c16="http://schemas.microsoft.com/office/drawing/2014/chart" uri="{C3380CC4-5D6E-409C-BE32-E72D297353CC}">
              <c16:uniqueId val="{00000000-4E95-7143-B2F5-61EA7D07656E}"/>
            </c:ext>
          </c:extLst>
        </c:ser>
        <c:ser>
          <c:idx val="1"/>
          <c:order val="1"/>
          <c:tx>
            <c:strRef>
              <c:f>Blad1!$C$80</c:f>
              <c:strCache>
                <c:ptCount val="1"/>
                <c:pt idx="0">
                  <c:v>Indisk dialekt</c:v>
                </c:pt>
              </c:strCache>
            </c:strRef>
          </c:tx>
          <c:spPr>
            <a:solidFill>
              <a:schemeClr val="accent2"/>
            </a:solidFill>
            <a:ln>
              <a:noFill/>
            </a:ln>
            <a:effectLst/>
          </c:spPr>
          <c:invertIfNegative val="0"/>
          <c:cat>
            <c:strRef>
              <c:f>Blad1!$A$81:$A$85</c:f>
              <c:strCache>
                <c:ptCount val="5"/>
                <c:pt idx="0">
                  <c:v>Good English</c:v>
                </c:pt>
                <c:pt idx="1">
                  <c:v>Skillful presenter</c:v>
                </c:pt>
                <c:pt idx="2">
                  <c:v>Intelligent impression</c:v>
                </c:pt>
                <c:pt idx="3">
                  <c:v>Well-educated</c:v>
                </c:pt>
                <c:pt idx="4">
                  <c:v>Sensible views</c:v>
                </c:pt>
              </c:strCache>
            </c:strRef>
          </c:cat>
          <c:val>
            <c:numRef>
              <c:f>Blad1!$C$81:$C$85</c:f>
              <c:numCache>
                <c:formatCode>General</c:formatCode>
                <c:ptCount val="5"/>
                <c:pt idx="0">
                  <c:v>5.23</c:v>
                </c:pt>
                <c:pt idx="1">
                  <c:v>5.15</c:v>
                </c:pt>
                <c:pt idx="2">
                  <c:v>5.46</c:v>
                </c:pt>
                <c:pt idx="3">
                  <c:v>5.31</c:v>
                </c:pt>
                <c:pt idx="4">
                  <c:v>5.08</c:v>
                </c:pt>
              </c:numCache>
            </c:numRef>
          </c:val>
          <c:extLst>
            <c:ext xmlns:c16="http://schemas.microsoft.com/office/drawing/2014/chart" uri="{C3380CC4-5D6E-409C-BE32-E72D297353CC}">
              <c16:uniqueId val="{00000001-4E95-7143-B2F5-61EA7D07656E}"/>
            </c:ext>
          </c:extLst>
        </c:ser>
        <c:dLbls>
          <c:showLegendKey val="0"/>
          <c:showVal val="0"/>
          <c:showCatName val="0"/>
          <c:showSerName val="0"/>
          <c:showPercent val="0"/>
          <c:showBubbleSize val="0"/>
        </c:dLbls>
        <c:gapWidth val="219"/>
        <c:overlap val="-27"/>
        <c:axId val="835994047"/>
        <c:axId val="882270223"/>
      </c:barChart>
      <c:catAx>
        <c:axId val="835994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2270223"/>
        <c:crosses val="autoZero"/>
        <c:auto val="1"/>
        <c:lblAlgn val="ctr"/>
        <c:lblOffset val="100"/>
        <c:noMultiLvlLbl val="0"/>
      </c:catAx>
      <c:valAx>
        <c:axId val="882270223"/>
        <c:scaling>
          <c:orientation val="minMax"/>
          <c:max val="6.5"/>
          <c:min val="3"/>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5994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Blad1!$C$64</c:f>
              <c:strCache>
                <c:ptCount val="1"/>
                <c:pt idx="0">
                  <c:v>Group Habib</c:v>
                </c:pt>
              </c:strCache>
            </c:strRef>
          </c:tx>
          <c:invertIfNegative val="0"/>
          <c:cat>
            <c:strRef>
              <c:f>Blad1!$B$65:$B$71</c:f>
              <c:strCache>
                <c:ptCount val="7"/>
                <c:pt idx="0">
                  <c:v>The writer has good command of English.</c:v>
                </c:pt>
                <c:pt idx="1">
                  <c:v>The writer is a skillful writer</c:v>
                </c:pt>
                <c:pt idx="2">
                  <c:v>The writer gives an intelligent impression.</c:v>
                </c:pt>
                <c:pt idx="3">
                  <c:v>The writer is probably well educated</c:v>
                </c:pt>
                <c:pt idx="4">
                  <c:v>The writer has sensible views</c:v>
                </c:pt>
                <c:pt idx="5">
                  <c:v>The writer has traditional/conservative values</c:v>
                </c:pt>
                <c:pt idx="6">
                  <c:v>The writer is aggressive</c:v>
                </c:pt>
              </c:strCache>
            </c:strRef>
          </c:cat>
          <c:val>
            <c:numRef>
              <c:f>Blad1!$C$65:$C$71</c:f>
              <c:numCache>
                <c:formatCode>0.00</c:formatCode>
                <c:ptCount val="7"/>
                <c:pt idx="0">
                  <c:v>0.67</c:v>
                </c:pt>
                <c:pt idx="1">
                  <c:v>-0.33</c:v>
                </c:pt>
                <c:pt idx="2">
                  <c:v>0.33</c:v>
                </c:pt>
                <c:pt idx="3">
                  <c:v>0.33</c:v>
                </c:pt>
                <c:pt idx="4">
                  <c:v>0.33</c:v>
                </c:pt>
                <c:pt idx="5">
                  <c:v>1.67</c:v>
                </c:pt>
                <c:pt idx="6">
                  <c:v>1.33</c:v>
                </c:pt>
              </c:numCache>
            </c:numRef>
          </c:val>
          <c:extLst>
            <c:ext xmlns:c16="http://schemas.microsoft.com/office/drawing/2014/chart" uri="{C3380CC4-5D6E-409C-BE32-E72D297353CC}">
              <c16:uniqueId val="{00000000-8F75-F446-9E9A-4A33391607D6}"/>
            </c:ext>
          </c:extLst>
        </c:ser>
        <c:ser>
          <c:idx val="1"/>
          <c:order val="1"/>
          <c:tx>
            <c:strRef>
              <c:f>Blad1!$D$64</c:f>
              <c:strCache>
                <c:ptCount val="1"/>
                <c:pt idx="0">
                  <c:v>Group Henrik</c:v>
                </c:pt>
              </c:strCache>
            </c:strRef>
          </c:tx>
          <c:invertIfNegative val="0"/>
          <c:cat>
            <c:strRef>
              <c:f>Blad1!$B$65:$B$71</c:f>
              <c:strCache>
                <c:ptCount val="7"/>
                <c:pt idx="0">
                  <c:v>The writer has good command of English.</c:v>
                </c:pt>
                <c:pt idx="1">
                  <c:v>The writer is a skillful writer</c:v>
                </c:pt>
                <c:pt idx="2">
                  <c:v>The writer gives an intelligent impression.</c:v>
                </c:pt>
                <c:pt idx="3">
                  <c:v>The writer is probably well educated</c:v>
                </c:pt>
                <c:pt idx="4">
                  <c:v>The writer has sensible views</c:v>
                </c:pt>
                <c:pt idx="5">
                  <c:v>The writer has traditional/conservative values</c:v>
                </c:pt>
                <c:pt idx="6">
                  <c:v>The writer is aggressive</c:v>
                </c:pt>
              </c:strCache>
            </c:strRef>
          </c:cat>
          <c:val>
            <c:numRef>
              <c:f>Blad1!$D$65:$D$71</c:f>
              <c:numCache>
                <c:formatCode>0.00</c:formatCode>
                <c:ptCount val="7"/>
                <c:pt idx="0">
                  <c:v>0.2</c:v>
                </c:pt>
                <c:pt idx="1">
                  <c:v>-0.6</c:v>
                </c:pt>
                <c:pt idx="2">
                  <c:v>-1</c:v>
                </c:pt>
                <c:pt idx="3">
                  <c:v>-0.4</c:v>
                </c:pt>
                <c:pt idx="4">
                  <c:v>-1</c:v>
                </c:pt>
                <c:pt idx="5">
                  <c:v>1.8</c:v>
                </c:pt>
                <c:pt idx="6">
                  <c:v>0.6</c:v>
                </c:pt>
              </c:numCache>
            </c:numRef>
          </c:val>
          <c:extLst>
            <c:ext xmlns:c16="http://schemas.microsoft.com/office/drawing/2014/chart" uri="{C3380CC4-5D6E-409C-BE32-E72D297353CC}">
              <c16:uniqueId val="{00000001-8F75-F446-9E9A-4A33391607D6}"/>
            </c:ext>
          </c:extLst>
        </c:ser>
        <c:dLbls>
          <c:showLegendKey val="0"/>
          <c:showVal val="0"/>
          <c:showCatName val="0"/>
          <c:showSerName val="0"/>
          <c:showPercent val="0"/>
          <c:showBubbleSize val="0"/>
        </c:dLbls>
        <c:gapWidth val="150"/>
        <c:axId val="-266497936"/>
        <c:axId val="-182987984"/>
      </c:barChart>
      <c:catAx>
        <c:axId val="-266497936"/>
        <c:scaling>
          <c:orientation val="minMax"/>
        </c:scaling>
        <c:delete val="0"/>
        <c:axPos val="l"/>
        <c:numFmt formatCode="General" sourceLinked="0"/>
        <c:majorTickMark val="out"/>
        <c:minorTickMark val="none"/>
        <c:tickLblPos val="nextTo"/>
        <c:txPr>
          <a:bodyPr/>
          <a:lstStyle/>
          <a:p>
            <a:pPr>
              <a:defRPr sz="1200"/>
            </a:pPr>
            <a:endParaRPr lang="en-US"/>
          </a:p>
        </c:txPr>
        <c:crossAx val="-182987984"/>
        <c:crosses val="autoZero"/>
        <c:auto val="1"/>
        <c:lblAlgn val="ctr"/>
        <c:lblOffset val="100"/>
        <c:noMultiLvlLbl val="0"/>
      </c:catAx>
      <c:valAx>
        <c:axId val="-182987984"/>
        <c:scaling>
          <c:orientation val="minMax"/>
          <c:min val="-2"/>
        </c:scaling>
        <c:delete val="0"/>
        <c:axPos val="b"/>
        <c:majorGridlines/>
        <c:numFmt formatCode="0.00" sourceLinked="1"/>
        <c:majorTickMark val="out"/>
        <c:minorTickMark val="none"/>
        <c:tickLblPos val="nextTo"/>
        <c:crossAx val="-266497936"/>
        <c:crosses val="autoZero"/>
        <c:crossBetween val="between"/>
      </c:valAx>
    </c:plotArea>
    <c:legend>
      <c:legendPos val="r"/>
      <c:overlay val="0"/>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71692-0F4D-4545-A13E-6D863D9F279A}" type="datetimeFigureOut">
              <a:rPr lang="sv-SE" smtClean="0"/>
              <a:t>2019-09-19</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A57E24-B873-5F43-B628-F34C4D4ED52E}" type="slidenum">
              <a:rPr lang="sv-SE" smtClean="0"/>
              <a:t>‹#›</a:t>
            </a:fld>
            <a:endParaRPr lang="sv-SE"/>
          </a:p>
        </p:txBody>
      </p:sp>
    </p:spTree>
    <p:extLst>
      <p:ext uri="{BB962C8B-B14F-4D97-AF65-F5344CB8AC3E}">
        <p14:creationId xmlns:p14="http://schemas.microsoft.com/office/powerpoint/2010/main" val="45876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4A57E24-B873-5F43-B628-F34C4D4ED52E}" type="slidenum">
              <a:rPr lang="sv-SE" smtClean="0"/>
              <a:t>11</a:t>
            </a:fld>
            <a:endParaRPr lang="sv-SE"/>
          </a:p>
        </p:txBody>
      </p:sp>
    </p:spTree>
    <p:extLst>
      <p:ext uri="{BB962C8B-B14F-4D97-AF65-F5344CB8AC3E}">
        <p14:creationId xmlns:p14="http://schemas.microsoft.com/office/powerpoint/2010/main" val="1011936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A57E24-B873-5F43-B628-F34C4D4ED52E}" type="slidenum">
              <a:rPr lang="sv-SE" smtClean="0"/>
              <a:t>13</a:t>
            </a:fld>
            <a:endParaRPr lang="sv-SE"/>
          </a:p>
        </p:txBody>
      </p:sp>
    </p:spTree>
    <p:extLst>
      <p:ext uri="{BB962C8B-B14F-4D97-AF65-F5344CB8AC3E}">
        <p14:creationId xmlns:p14="http://schemas.microsoft.com/office/powerpoint/2010/main" val="2012473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4A57E24-B873-5F43-B628-F34C4D4ED52E}" type="slidenum">
              <a:rPr lang="sv-SE" smtClean="0"/>
              <a:t>14</a:t>
            </a:fld>
            <a:endParaRPr lang="sv-SE"/>
          </a:p>
        </p:txBody>
      </p:sp>
    </p:spTree>
    <p:extLst>
      <p:ext uri="{BB962C8B-B14F-4D97-AF65-F5344CB8AC3E}">
        <p14:creationId xmlns:p14="http://schemas.microsoft.com/office/powerpoint/2010/main" val="1774581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endParaRPr lang="en-GB"/>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2019-09-19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85896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2019-09-19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359356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endParaRPr lang="en-GB"/>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2019-09-19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88825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10"/>
          </p:nvPr>
        </p:nvSpPr>
        <p:spPr/>
        <p:txBody>
          <a:bodyPr/>
          <a:lstStyle/>
          <a:p>
            <a:fld id="{C7102B20-6A26-B34C-9233-E4FE821B8217}" type="datetimeFigureOut">
              <a:rPr lang="sv-SE" smtClean="0"/>
              <a:t>2019-09-19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295694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endParaRPr lang="en-GB"/>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C7102B20-6A26-B34C-9233-E4FE821B8217}" type="datetimeFigureOut">
              <a:rPr lang="sv-SE" smtClean="0"/>
              <a:t>2019-09-19</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332596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datum 4"/>
          <p:cNvSpPr>
            <a:spLocks noGrp="1"/>
          </p:cNvSpPr>
          <p:nvPr>
            <p:ph type="dt" sz="half" idx="10"/>
          </p:nvPr>
        </p:nvSpPr>
        <p:spPr/>
        <p:txBody>
          <a:bodyPr/>
          <a:lstStyle/>
          <a:p>
            <a:fld id="{C7102B20-6A26-B34C-9233-E4FE821B8217}" type="datetimeFigureOut">
              <a:rPr lang="sv-SE" smtClean="0"/>
              <a:t>2019-09-19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343094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endParaRPr lang="en-GB"/>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7" name="Platshållare för datum 6"/>
          <p:cNvSpPr>
            <a:spLocks noGrp="1"/>
          </p:cNvSpPr>
          <p:nvPr>
            <p:ph type="dt" sz="half" idx="10"/>
          </p:nvPr>
        </p:nvSpPr>
        <p:spPr/>
        <p:txBody>
          <a:bodyPr/>
          <a:lstStyle/>
          <a:p>
            <a:fld id="{C7102B20-6A26-B34C-9233-E4FE821B8217}" type="datetimeFigureOut">
              <a:rPr lang="sv-SE" smtClean="0"/>
              <a:t>2019-09-19</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253938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en-GB"/>
          </a:p>
        </p:txBody>
      </p:sp>
      <p:sp>
        <p:nvSpPr>
          <p:cNvPr id="3" name="Platshållare för datum 2"/>
          <p:cNvSpPr>
            <a:spLocks noGrp="1"/>
          </p:cNvSpPr>
          <p:nvPr>
            <p:ph type="dt" sz="half" idx="10"/>
          </p:nvPr>
        </p:nvSpPr>
        <p:spPr/>
        <p:txBody>
          <a:bodyPr/>
          <a:lstStyle/>
          <a:p>
            <a:fld id="{C7102B20-6A26-B34C-9233-E4FE821B8217}" type="datetimeFigureOut">
              <a:rPr lang="sv-SE" smtClean="0"/>
              <a:t>2019-09-19</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425437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7102B20-6A26-B34C-9233-E4FE821B8217}" type="datetimeFigureOut">
              <a:rPr lang="sv-SE" smtClean="0"/>
              <a:t>2019-09-19</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10649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endParaRPr lang="en-GB"/>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7102B20-6A26-B34C-9233-E4FE821B8217}" type="datetimeFigureOut">
              <a:rPr lang="sv-SE" smtClean="0"/>
              <a:t>2019-09-19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4136309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endParaRPr lang="en-GB"/>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7102B20-6A26-B34C-9233-E4FE821B8217}" type="datetimeFigureOut">
              <a:rPr lang="sv-SE" smtClean="0"/>
              <a:t>2019-09-19</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8A4EA28E-3CF6-F64D-90A8-AC2AD1AED11F}" type="slidenum">
              <a:rPr lang="en-GB" smtClean="0"/>
              <a:t>‹#›</a:t>
            </a:fld>
            <a:endParaRPr lang="en-GB"/>
          </a:p>
        </p:txBody>
      </p:sp>
    </p:spTree>
    <p:extLst>
      <p:ext uri="{BB962C8B-B14F-4D97-AF65-F5344CB8AC3E}">
        <p14:creationId xmlns:p14="http://schemas.microsoft.com/office/powerpoint/2010/main" val="113217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GB"/>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GB"/>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02B20-6A26-B34C-9233-E4FE821B8217}" type="datetimeFigureOut">
              <a:rPr lang="sv-SE" smtClean="0"/>
              <a:t>2019-09-19</a:t>
            </a:fld>
            <a:endParaRPr lang="en-GB"/>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4EA28E-3CF6-F64D-90A8-AC2AD1AED11F}" type="slidenum">
              <a:rPr lang="en-GB" smtClean="0"/>
              <a:t>‹#›</a:t>
            </a:fld>
            <a:endParaRPr lang="en-GB"/>
          </a:p>
        </p:txBody>
      </p:sp>
    </p:spTree>
    <p:extLst>
      <p:ext uri="{BB962C8B-B14F-4D97-AF65-F5344CB8AC3E}">
        <p14:creationId xmlns:p14="http://schemas.microsoft.com/office/powerpoint/2010/main" val="633410342"/>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9BOEWWRNfTU" TargetMode="External"/><Relationship Id="rId2" Type="http://schemas.openxmlformats.org/officeDocument/2006/relationships/hyperlink" Target="https://youtu.be/plDHs3CdrT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76922" y="1859076"/>
            <a:ext cx="7772400" cy="2960512"/>
          </a:xfrm>
        </p:spPr>
        <p:txBody>
          <a:bodyPr>
            <a:normAutofit fontScale="90000"/>
          </a:bodyPr>
          <a:lstStyle/>
          <a:p>
            <a:r>
              <a:rPr lang="sv-SE" sz="3200" b="1" dirty="0">
                <a:effectLst/>
              </a:rPr>
              <a:t>Undersökning av hur uttal påverkar ”bedömning”. Experiment under projektet RAVE inom ämnet svenska vid Örebro Universitet. </a:t>
            </a:r>
            <a:br>
              <a:rPr lang="en-GB" sz="6600" dirty="0"/>
            </a:br>
            <a:endParaRPr lang="en-GB" sz="6600" dirty="0"/>
          </a:p>
        </p:txBody>
      </p:sp>
      <p:sp>
        <p:nvSpPr>
          <p:cNvPr id="3" name="Underrubrik 2"/>
          <p:cNvSpPr>
            <a:spLocks noGrp="1"/>
          </p:cNvSpPr>
          <p:nvPr>
            <p:ph type="subTitle" idx="1"/>
          </p:nvPr>
        </p:nvSpPr>
        <p:spPr>
          <a:xfrm>
            <a:off x="1524000" y="3426181"/>
            <a:ext cx="6400800" cy="1083732"/>
          </a:xfrm>
        </p:spPr>
        <p:txBody>
          <a:bodyPr>
            <a:normAutofit/>
          </a:bodyPr>
          <a:lstStyle/>
          <a:p>
            <a:endParaRPr lang="en-GB" sz="1700" dirty="0"/>
          </a:p>
        </p:txBody>
      </p:sp>
      <p:pic>
        <p:nvPicPr>
          <p:cNvPr id="4" name="Bildobjekt 3"/>
          <p:cNvPicPr>
            <a:picLocks noChangeAspect="1"/>
          </p:cNvPicPr>
          <p:nvPr/>
        </p:nvPicPr>
        <p:blipFill>
          <a:blip r:embed="rId2"/>
          <a:stretch>
            <a:fillRect/>
          </a:stretch>
        </p:blipFill>
        <p:spPr>
          <a:xfrm>
            <a:off x="2394050" y="140720"/>
            <a:ext cx="4338144" cy="1718356"/>
          </a:xfrm>
          <a:prstGeom prst="rect">
            <a:avLst/>
          </a:prstGeom>
        </p:spPr>
      </p:pic>
      <p:sp>
        <p:nvSpPr>
          <p:cNvPr id="6" name="Platshållare för datum 5"/>
          <p:cNvSpPr>
            <a:spLocks noGrp="1"/>
          </p:cNvSpPr>
          <p:nvPr>
            <p:ph type="dt" sz="half" idx="10"/>
          </p:nvPr>
        </p:nvSpPr>
        <p:spPr/>
        <p:txBody>
          <a:bodyPr/>
          <a:lstStyle/>
          <a:p>
            <a:fld id="{B3B60AF1-C095-3B4F-8CCA-A445B3103C11}" type="datetime1">
              <a:rPr lang="sv-SE" smtClean="0"/>
              <a:t>2019-09-19</a:t>
            </a:fld>
            <a:endParaRPr lang="en-GB"/>
          </a:p>
        </p:txBody>
      </p:sp>
      <p:sp>
        <p:nvSpPr>
          <p:cNvPr id="7" name="Platshållare för sidfot 6"/>
          <p:cNvSpPr>
            <a:spLocks noGrp="1"/>
          </p:cNvSpPr>
          <p:nvPr>
            <p:ph type="ftr" sz="quarter" idx="12"/>
          </p:nvPr>
        </p:nvSpPr>
        <p:spPr/>
        <p:txBody>
          <a:bodyPr/>
          <a:lstStyle/>
          <a:p>
            <a:r>
              <a:rPr lang="en-GB"/>
              <a:t>Mats Deutschmann</a:t>
            </a:r>
          </a:p>
        </p:txBody>
      </p:sp>
      <p:sp>
        <p:nvSpPr>
          <p:cNvPr id="10" name="Underrubrik 2"/>
          <p:cNvSpPr txBox="1">
            <a:spLocks/>
          </p:cNvSpPr>
          <p:nvPr/>
        </p:nvSpPr>
        <p:spPr>
          <a:xfrm>
            <a:off x="1524000" y="4325060"/>
            <a:ext cx="6400800" cy="202070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endParaRPr lang="en-GB" sz="1400" dirty="0"/>
          </a:p>
          <a:p>
            <a:r>
              <a:rPr lang="en-GB" sz="1400" dirty="0"/>
              <a:t>Mats Deutschmann (</a:t>
            </a:r>
            <a:r>
              <a:rPr lang="en-GB" sz="1400" dirty="0" err="1"/>
              <a:t>Örebro</a:t>
            </a:r>
            <a:r>
              <a:rPr lang="en-GB" sz="1400" dirty="0"/>
              <a:t> </a:t>
            </a:r>
            <a:r>
              <a:rPr lang="en-GB" sz="1400" dirty="0" err="1"/>
              <a:t>Univerity</a:t>
            </a:r>
            <a:r>
              <a:rPr lang="en-GB" sz="1400" dirty="0"/>
              <a:t>)</a:t>
            </a:r>
          </a:p>
          <a:p>
            <a:r>
              <a:rPr lang="en-GB" sz="1400" dirty="0" err="1"/>
              <a:t>Daroon</a:t>
            </a:r>
            <a:r>
              <a:rPr lang="en-GB" sz="1400" dirty="0"/>
              <a:t> Yassin</a:t>
            </a:r>
          </a:p>
          <a:p>
            <a:r>
              <a:rPr lang="en-GB" sz="1700" dirty="0"/>
              <a:t>Eric </a:t>
            </a:r>
            <a:r>
              <a:rPr lang="en-GB" sz="1700" dirty="0" err="1"/>
              <a:t>Borgström</a:t>
            </a:r>
            <a:endParaRPr lang="en-GB" sz="1700" dirty="0"/>
          </a:p>
        </p:txBody>
      </p:sp>
    </p:spTree>
    <p:extLst>
      <p:ext uri="{BB962C8B-B14F-4D97-AF65-F5344CB8AC3E}">
        <p14:creationId xmlns:p14="http://schemas.microsoft.com/office/powerpoint/2010/main" val="120306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Inspelningarna i detta experiment</a:t>
            </a:r>
          </a:p>
        </p:txBody>
      </p:sp>
      <p:sp>
        <p:nvSpPr>
          <p:cNvPr id="3" name="Platshållare för innehåll 2"/>
          <p:cNvSpPr>
            <a:spLocks noGrp="1"/>
          </p:cNvSpPr>
          <p:nvPr>
            <p:ph idx="1"/>
          </p:nvPr>
        </p:nvSpPr>
        <p:spPr/>
        <p:txBody>
          <a:bodyPr>
            <a:normAutofit/>
          </a:bodyPr>
          <a:lstStyle/>
          <a:p>
            <a:r>
              <a:rPr lang="sv-SE" dirty="0" err="1"/>
              <a:t>Orginalinspelning</a:t>
            </a:r>
            <a:endParaRPr lang="sv-SE" dirty="0"/>
          </a:p>
          <a:p>
            <a:pPr marL="0" indent="0">
              <a:buNone/>
            </a:pPr>
            <a:r>
              <a:rPr lang="en-GB" dirty="0">
                <a:hlinkClick r:id="rId2"/>
              </a:rPr>
              <a:t>https://youtu.be/plDHs3CdrTo</a:t>
            </a:r>
            <a:br>
              <a:rPr lang="sv-SE" dirty="0"/>
            </a:br>
            <a:endParaRPr lang="sv-SE" dirty="0"/>
          </a:p>
          <a:p>
            <a:r>
              <a:rPr lang="sv-SE" dirty="0"/>
              <a:t>Manipulerad</a:t>
            </a:r>
          </a:p>
          <a:p>
            <a:pPr marL="0" indent="0">
              <a:buNone/>
            </a:pPr>
            <a:r>
              <a:rPr lang="en-GB" dirty="0">
                <a:hlinkClick r:id="rId3"/>
              </a:rPr>
              <a:t>https://youtu.be/9BOEWWRNfTU</a:t>
            </a:r>
            <a:r>
              <a:rPr lang="sv-SE" dirty="0"/>
              <a:t> </a:t>
            </a:r>
            <a:br>
              <a:rPr lang="sv-SE" dirty="0"/>
            </a:br>
            <a:br>
              <a:rPr lang="sv-SE" dirty="0"/>
            </a:br>
            <a:endParaRPr lang="sv-SE" dirty="0"/>
          </a:p>
        </p:txBody>
      </p:sp>
    </p:spTree>
    <p:extLst>
      <p:ext uri="{BB962C8B-B14F-4D97-AF65-F5344CB8AC3E}">
        <p14:creationId xmlns:p14="http://schemas.microsoft.com/office/powerpoint/2010/main" val="1593097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Enkätfrågor Del 1. </a:t>
            </a:r>
            <a:br>
              <a:rPr lang="sv-SE" dirty="0"/>
            </a:br>
            <a:r>
              <a:rPr lang="sv-SE" dirty="0"/>
              <a:t>Språkliga intryck</a:t>
            </a:r>
          </a:p>
        </p:txBody>
      </p:sp>
      <p:sp>
        <p:nvSpPr>
          <p:cNvPr id="3" name="Platshållare för innehåll 2"/>
          <p:cNvSpPr>
            <a:spLocks noGrp="1"/>
          </p:cNvSpPr>
          <p:nvPr>
            <p:ph idx="1"/>
          </p:nvPr>
        </p:nvSpPr>
        <p:spPr/>
        <p:txBody>
          <a:bodyPr>
            <a:normAutofit fontScale="85000" lnSpcReduction="20000"/>
          </a:bodyPr>
          <a:lstStyle/>
          <a:p>
            <a:pPr lvl="1"/>
            <a:r>
              <a:rPr lang="sv-SE" dirty="0"/>
              <a:t>Det är lätt att förstå vad eleven vill säga.</a:t>
            </a:r>
          </a:p>
          <a:p>
            <a:pPr lvl="1"/>
            <a:r>
              <a:rPr lang="sv-SE" dirty="0"/>
              <a:t>Elevens språkproduktion är varierad och nyanserad</a:t>
            </a:r>
          </a:p>
          <a:p>
            <a:pPr lvl="1"/>
            <a:r>
              <a:rPr lang="sv-SE" dirty="0"/>
              <a:t>Elevens argument är välstrukturerade och genomtänkta</a:t>
            </a:r>
          </a:p>
          <a:p>
            <a:pPr lvl="1"/>
            <a:r>
              <a:rPr lang="sv-SE" dirty="0"/>
              <a:t>Elevens jämförelser och kopplingar mellan egna erfarenheter och allmänna frågeställningar som presenteras visar att han kan anpassa sitt språk till olika behov i en diskussion.</a:t>
            </a:r>
          </a:p>
          <a:p>
            <a:pPr lvl="1"/>
            <a:r>
              <a:rPr lang="sv-SE" dirty="0"/>
              <a:t>Eleven har ett rikt ordförråd</a:t>
            </a:r>
          </a:p>
          <a:p>
            <a:pPr lvl="1"/>
            <a:r>
              <a:rPr lang="sv-SE" dirty="0"/>
              <a:t>Eleven behärskar svensk grammatik</a:t>
            </a:r>
          </a:p>
          <a:p>
            <a:pPr lvl="1"/>
            <a:r>
              <a:rPr lang="sv-SE" dirty="0"/>
              <a:t>Elevens språk är flytande och ledigt</a:t>
            </a:r>
          </a:p>
          <a:p>
            <a:pPr lvl="1"/>
            <a:r>
              <a:rPr lang="sv-SE" dirty="0"/>
              <a:t>Eleven har bra uttal och är lätt att förstå</a:t>
            </a:r>
          </a:p>
          <a:p>
            <a:pPr lvl="1"/>
            <a:r>
              <a:rPr lang="sv-SE" dirty="0"/>
              <a:t>Mitt övergripande intryck av eleven under intervjun är utmärkt!</a:t>
            </a:r>
          </a:p>
        </p:txBody>
      </p:sp>
    </p:spTree>
    <p:extLst>
      <p:ext uri="{BB962C8B-B14F-4D97-AF65-F5344CB8AC3E}">
        <p14:creationId xmlns:p14="http://schemas.microsoft.com/office/powerpoint/2010/main" val="1263192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Muntliga framställningar – exempel på bedömningskriterier</a:t>
            </a:r>
          </a:p>
        </p:txBody>
      </p:sp>
      <p:sp>
        <p:nvSpPr>
          <p:cNvPr id="3" name="Platshållare för innehåll 2"/>
          <p:cNvSpPr>
            <a:spLocks noGrp="1"/>
          </p:cNvSpPr>
          <p:nvPr>
            <p:ph idx="1"/>
          </p:nvPr>
        </p:nvSpPr>
        <p:spPr/>
        <p:txBody>
          <a:bodyPr>
            <a:normAutofit fontScale="77500" lnSpcReduction="20000"/>
          </a:bodyPr>
          <a:lstStyle/>
          <a:p>
            <a:r>
              <a:rPr lang="sv-SE" dirty="0"/>
              <a:t>Innehåll</a:t>
            </a:r>
          </a:p>
          <a:p>
            <a:pPr lvl="1"/>
            <a:r>
              <a:rPr lang="sv-SE" dirty="0"/>
              <a:t>tydlighet </a:t>
            </a:r>
          </a:p>
          <a:p>
            <a:pPr lvl="1"/>
            <a:r>
              <a:rPr lang="sv-SE" dirty="0"/>
              <a:t>fyllighet och variation - olika exempel och perspektiv </a:t>
            </a:r>
          </a:p>
          <a:p>
            <a:pPr lvl="1"/>
            <a:r>
              <a:rPr lang="sv-SE" dirty="0"/>
              <a:t>sammanhang och struktur </a:t>
            </a:r>
          </a:p>
          <a:p>
            <a:pPr lvl="1"/>
            <a:r>
              <a:rPr lang="sv-SE" dirty="0"/>
              <a:t>anpassning till syfte, mottagare, situation och genre </a:t>
            </a:r>
          </a:p>
          <a:p>
            <a:r>
              <a:rPr lang="sv-SE" dirty="0"/>
              <a:t> Språk och uttrycksförmåga </a:t>
            </a:r>
          </a:p>
          <a:p>
            <a:pPr lvl="1"/>
            <a:r>
              <a:rPr lang="sv-SE" dirty="0"/>
              <a:t> kommunikativa strategier - för att utveckla och föra samtal vidare - för att lösa språkliga problem genom t.ex. omformuleringar, förklaringar och förtydliganden </a:t>
            </a:r>
          </a:p>
          <a:p>
            <a:pPr lvl="1"/>
            <a:r>
              <a:rPr lang="sv-SE" dirty="0"/>
              <a:t> flyt och ledighet </a:t>
            </a:r>
          </a:p>
          <a:p>
            <a:pPr lvl="1"/>
            <a:r>
              <a:rPr lang="sv-SE" dirty="0"/>
              <a:t>omfång, variation, tydlighet och säkerhet - vokabulär, fraseologi och </a:t>
            </a:r>
            <a:r>
              <a:rPr lang="sv-SE" dirty="0" err="1"/>
              <a:t>idiomatik</a:t>
            </a:r>
            <a:r>
              <a:rPr lang="sv-SE" dirty="0"/>
              <a:t> - uttal och intonation - grammatiska strukturer </a:t>
            </a:r>
          </a:p>
          <a:p>
            <a:pPr lvl="1"/>
            <a:r>
              <a:rPr lang="sv-SE" dirty="0"/>
              <a:t>anpassning till syfte, mottagare, situation och genre</a:t>
            </a:r>
          </a:p>
        </p:txBody>
      </p:sp>
    </p:spTree>
    <p:extLst>
      <p:ext uri="{BB962C8B-B14F-4D97-AF65-F5344CB8AC3E}">
        <p14:creationId xmlns:p14="http://schemas.microsoft.com/office/powerpoint/2010/main" val="2148798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Resultat – del 1</a:t>
            </a:r>
            <a:br>
              <a:rPr lang="sv-SE" dirty="0"/>
            </a:br>
            <a:r>
              <a:rPr lang="sv-SE" dirty="0"/>
              <a:t>n=173</a:t>
            </a:r>
          </a:p>
        </p:txBody>
      </p:sp>
      <p:sp>
        <p:nvSpPr>
          <p:cNvPr id="4" name="Platshållare för innehåll 3">
            <a:extLst>
              <a:ext uri="{FF2B5EF4-FFF2-40B4-BE49-F238E27FC236}">
                <a16:creationId xmlns:a16="http://schemas.microsoft.com/office/drawing/2014/main" id="{A567D66A-F638-3044-ACDC-E5F76574FCA5}"/>
              </a:ext>
            </a:extLst>
          </p:cNvPr>
          <p:cNvSpPr>
            <a:spLocks noGrp="1"/>
          </p:cNvSpPr>
          <p:nvPr>
            <p:ph idx="1"/>
          </p:nvPr>
        </p:nvSpPr>
        <p:spPr>
          <a:xfrm>
            <a:off x="457200" y="4184073"/>
            <a:ext cx="3588327" cy="1942090"/>
          </a:xfrm>
        </p:spPr>
        <p:txBody>
          <a:bodyPr/>
          <a:lstStyle/>
          <a:p>
            <a:endParaRPr lang="sv-SE" dirty="0"/>
          </a:p>
        </p:txBody>
      </p:sp>
      <p:graphicFrame>
        <p:nvGraphicFramePr>
          <p:cNvPr id="5" name="Diagram 1">
            <a:extLst>
              <a:ext uri="{FF2B5EF4-FFF2-40B4-BE49-F238E27FC236}">
                <a16:creationId xmlns:a16="http://schemas.microsoft.com/office/drawing/2014/main" id="{D8665456-99C5-5940-B980-61A470261F26}"/>
              </a:ext>
            </a:extLst>
          </p:cNvPr>
          <p:cNvGraphicFramePr>
            <a:graphicFrameLocks/>
          </p:cNvGraphicFramePr>
          <p:nvPr>
            <p:extLst>
              <p:ext uri="{D42A27DB-BD31-4B8C-83A1-F6EECF244321}">
                <p14:modId xmlns:p14="http://schemas.microsoft.com/office/powerpoint/2010/main" val="705653396"/>
              </p:ext>
            </p:extLst>
          </p:nvPr>
        </p:nvGraphicFramePr>
        <p:xfrm>
          <a:off x="1260764" y="1302327"/>
          <a:ext cx="6816436" cy="44473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041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Enkätfrågor Del 2. </a:t>
            </a:r>
            <a:br>
              <a:rPr lang="sv-SE" dirty="0"/>
            </a:br>
            <a:r>
              <a:rPr lang="sv-SE" dirty="0"/>
              <a:t>Intryck av eleven</a:t>
            </a:r>
          </a:p>
        </p:txBody>
      </p:sp>
      <p:sp>
        <p:nvSpPr>
          <p:cNvPr id="3" name="Platshållare för innehåll 2"/>
          <p:cNvSpPr>
            <a:spLocks noGrp="1"/>
          </p:cNvSpPr>
          <p:nvPr>
            <p:ph idx="1"/>
          </p:nvPr>
        </p:nvSpPr>
        <p:spPr/>
        <p:txBody>
          <a:bodyPr>
            <a:normAutofit/>
          </a:bodyPr>
          <a:lstStyle/>
          <a:p>
            <a:pPr lvl="1"/>
            <a:r>
              <a:rPr lang="sv-SE" dirty="0"/>
              <a:t>Eleven är verbal och språkligt begåvad</a:t>
            </a:r>
          </a:p>
          <a:p>
            <a:pPr lvl="1"/>
            <a:r>
              <a:rPr lang="sv-SE" dirty="0"/>
              <a:t>Eleven är duktig på att presentera sina åsikter</a:t>
            </a:r>
          </a:p>
          <a:p>
            <a:pPr lvl="1"/>
            <a:r>
              <a:rPr lang="sv-SE" dirty="0"/>
              <a:t>Eleven har vettiga och intelligenta åsikter</a:t>
            </a:r>
          </a:p>
          <a:p>
            <a:pPr lvl="1"/>
            <a:r>
              <a:rPr lang="sv-SE" dirty="0"/>
              <a:t>Eleven är duktig i skolan och kommer klara sig bra</a:t>
            </a:r>
          </a:p>
        </p:txBody>
      </p:sp>
    </p:spTree>
    <p:extLst>
      <p:ext uri="{BB962C8B-B14F-4D97-AF65-F5344CB8AC3E}">
        <p14:creationId xmlns:p14="http://schemas.microsoft.com/office/powerpoint/2010/main" val="335453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Resultat – del 2</a:t>
            </a:r>
            <a:br>
              <a:rPr lang="sv-SE" dirty="0"/>
            </a:br>
            <a:r>
              <a:rPr lang="sv-SE" dirty="0"/>
              <a:t>n= 173</a:t>
            </a:r>
          </a:p>
        </p:txBody>
      </p:sp>
      <p:graphicFrame>
        <p:nvGraphicFramePr>
          <p:cNvPr id="6" name="Diagram 2">
            <a:extLst>
              <a:ext uri="{FF2B5EF4-FFF2-40B4-BE49-F238E27FC236}">
                <a16:creationId xmlns:a16="http://schemas.microsoft.com/office/drawing/2014/main" id="{6B90A445-5138-7F41-8318-D55B548F41D8}"/>
              </a:ext>
            </a:extLst>
          </p:cNvPr>
          <p:cNvGraphicFramePr>
            <a:graphicFrameLocks/>
          </p:cNvGraphicFramePr>
          <p:nvPr>
            <p:extLst>
              <p:ext uri="{D42A27DB-BD31-4B8C-83A1-F6EECF244321}">
                <p14:modId xmlns:p14="http://schemas.microsoft.com/office/powerpoint/2010/main" val="2656541896"/>
              </p:ext>
            </p:extLst>
          </p:nvPr>
        </p:nvGraphicFramePr>
        <p:xfrm>
          <a:off x="651165" y="1417637"/>
          <a:ext cx="7758544" cy="44289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473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Engelsk/Indisk dialekt </a:t>
            </a:r>
          </a:p>
        </p:txBody>
      </p:sp>
      <p:graphicFrame>
        <p:nvGraphicFramePr>
          <p:cNvPr id="4" name="Platshållare för innehåll 3">
            <a:extLst>
              <a:ext uri="{FF2B5EF4-FFF2-40B4-BE49-F238E27FC236}">
                <a16:creationId xmlns:a16="http://schemas.microsoft.com/office/drawing/2014/main" id="{E2921336-9084-1946-8331-E9A3E8D302EC}"/>
              </a:ext>
            </a:extLst>
          </p:cNvPr>
          <p:cNvGraphicFramePr>
            <a:graphicFrameLocks noGrp="1"/>
          </p:cNvGraphicFramePr>
          <p:nvPr>
            <p:ph idx="1"/>
            <p:extLst>
              <p:ext uri="{D42A27DB-BD31-4B8C-83A1-F6EECF244321}">
                <p14:modId xmlns:p14="http://schemas.microsoft.com/office/powerpoint/2010/main" val="30580896"/>
              </p:ext>
            </p:extLst>
          </p:nvPr>
        </p:nvGraphicFramePr>
        <p:xfrm>
          <a:off x="457200" y="1600201"/>
          <a:ext cx="4075889" cy="38083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Diagram 4">
            <a:extLst>
              <a:ext uri="{FF2B5EF4-FFF2-40B4-BE49-F238E27FC236}">
                <a16:creationId xmlns:a16="http://schemas.microsoft.com/office/drawing/2014/main" id="{236D185C-1529-3A45-B17D-A1B9267617D4}"/>
              </a:ext>
            </a:extLst>
          </p:cNvPr>
          <p:cNvGraphicFramePr>
            <a:graphicFrameLocks/>
          </p:cNvGraphicFramePr>
          <p:nvPr>
            <p:extLst>
              <p:ext uri="{D42A27DB-BD31-4B8C-83A1-F6EECF244321}">
                <p14:modId xmlns:p14="http://schemas.microsoft.com/office/powerpoint/2010/main" val="388906625"/>
              </p:ext>
            </p:extLst>
          </p:nvPr>
        </p:nvGraphicFramePr>
        <p:xfrm>
          <a:off x="4533089" y="1600201"/>
          <a:ext cx="4153711" cy="38083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144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EE87C2-FBBC-B64F-A6CF-42CBE0AA2A74}"/>
              </a:ext>
            </a:extLst>
          </p:cNvPr>
          <p:cNvSpPr>
            <a:spLocks noGrp="1"/>
          </p:cNvSpPr>
          <p:nvPr>
            <p:ph type="title"/>
          </p:nvPr>
        </p:nvSpPr>
        <p:spPr/>
        <p:txBody>
          <a:bodyPr/>
          <a:lstStyle/>
          <a:p>
            <a:r>
              <a:rPr lang="sv-SE" dirty="0"/>
              <a:t>Intryck - talare</a:t>
            </a:r>
          </a:p>
        </p:txBody>
      </p:sp>
      <p:graphicFrame>
        <p:nvGraphicFramePr>
          <p:cNvPr id="5" name="Diagram 4">
            <a:extLst>
              <a:ext uri="{FF2B5EF4-FFF2-40B4-BE49-F238E27FC236}">
                <a16:creationId xmlns:a16="http://schemas.microsoft.com/office/drawing/2014/main" id="{31EF0D6D-731A-564C-B2A5-444F818E1C87}"/>
              </a:ext>
            </a:extLst>
          </p:cNvPr>
          <p:cNvGraphicFramePr>
            <a:graphicFrameLocks/>
          </p:cNvGraphicFramePr>
          <p:nvPr>
            <p:extLst>
              <p:ext uri="{D42A27DB-BD31-4B8C-83A1-F6EECF244321}">
                <p14:modId xmlns:p14="http://schemas.microsoft.com/office/powerpoint/2010/main" val="3460060453"/>
              </p:ext>
            </p:extLst>
          </p:nvPr>
        </p:nvGraphicFramePr>
        <p:xfrm>
          <a:off x="4922195" y="1600200"/>
          <a:ext cx="3988341"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Platshållare för innehåll 5">
            <a:extLst>
              <a:ext uri="{FF2B5EF4-FFF2-40B4-BE49-F238E27FC236}">
                <a16:creationId xmlns:a16="http://schemas.microsoft.com/office/drawing/2014/main" id="{15826987-62D5-4045-9BB2-CCCE32326B0C}"/>
              </a:ext>
            </a:extLst>
          </p:cNvPr>
          <p:cNvSpPr>
            <a:spLocks noGrp="1"/>
          </p:cNvSpPr>
          <p:nvPr>
            <p:ph idx="1"/>
          </p:nvPr>
        </p:nvSpPr>
        <p:spPr/>
        <p:txBody>
          <a:bodyPr/>
          <a:lstStyle/>
          <a:p>
            <a:endParaRPr lang="sv-SE"/>
          </a:p>
        </p:txBody>
      </p:sp>
      <p:graphicFrame>
        <p:nvGraphicFramePr>
          <p:cNvPr id="7" name="Diagram 6">
            <a:extLst>
              <a:ext uri="{FF2B5EF4-FFF2-40B4-BE49-F238E27FC236}">
                <a16:creationId xmlns:a16="http://schemas.microsoft.com/office/drawing/2014/main" id="{F6AA59C8-BD8F-8140-855D-77F866D89757}"/>
              </a:ext>
            </a:extLst>
          </p:cNvPr>
          <p:cNvGraphicFramePr>
            <a:graphicFrameLocks/>
          </p:cNvGraphicFramePr>
          <p:nvPr>
            <p:extLst>
              <p:ext uri="{D42A27DB-BD31-4B8C-83A1-F6EECF244321}">
                <p14:modId xmlns:p14="http://schemas.microsoft.com/office/powerpoint/2010/main" val="459492195"/>
              </p:ext>
            </p:extLst>
          </p:nvPr>
        </p:nvGraphicFramePr>
        <p:xfrm>
          <a:off x="457200" y="1600200"/>
          <a:ext cx="3939702" cy="45259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73075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Pilot </a:t>
            </a:r>
            <a:r>
              <a:rPr lang="en-GB" dirty="0" err="1"/>
              <a:t>Umeå</a:t>
            </a:r>
            <a:r>
              <a:rPr lang="en-GB" dirty="0"/>
              <a:t> 2015</a:t>
            </a:r>
          </a:p>
        </p:txBody>
      </p:sp>
      <p:graphicFrame>
        <p:nvGraphicFramePr>
          <p:cNvPr id="5" name="Platshållare för innehåll 4"/>
          <p:cNvGraphicFramePr>
            <a:graphicFrameLocks noGrp="1"/>
          </p:cNvGraphicFramePr>
          <p:nvPr>
            <p:ph idx="1"/>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0063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a:t>Diskussioner</a:t>
            </a:r>
            <a:r>
              <a:rPr lang="en-GB" dirty="0"/>
              <a:t> </a:t>
            </a:r>
            <a:r>
              <a:rPr lang="en-GB" dirty="0" err="1"/>
              <a:t>i</a:t>
            </a:r>
            <a:r>
              <a:rPr lang="en-GB" dirty="0"/>
              <a:t> </a:t>
            </a:r>
            <a:r>
              <a:rPr lang="en-GB" dirty="0" err="1"/>
              <a:t>mindre</a:t>
            </a:r>
            <a:r>
              <a:rPr lang="en-GB" dirty="0"/>
              <a:t> </a:t>
            </a:r>
            <a:r>
              <a:rPr lang="en-GB" dirty="0" err="1"/>
              <a:t>grupper</a:t>
            </a:r>
            <a:endParaRPr lang="en-GB" dirty="0"/>
          </a:p>
        </p:txBody>
      </p:sp>
      <p:sp>
        <p:nvSpPr>
          <p:cNvPr id="3" name="Platshållare för innehåll 2"/>
          <p:cNvSpPr>
            <a:spLocks noGrp="1"/>
          </p:cNvSpPr>
          <p:nvPr>
            <p:ph idx="1"/>
          </p:nvPr>
        </p:nvSpPr>
        <p:spPr/>
        <p:txBody>
          <a:bodyPr>
            <a:normAutofit fontScale="92500" lnSpcReduction="20000"/>
          </a:bodyPr>
          <a:lstStyle/>
          <a:p>
            <a:r>
              <a:rPr lang="sv-SE" dirty="0"/>
              <a:t>Hur förklarar vi dessa resultat?</a:t>
            </a:r>
          </a:p>
          <a:p>
            <a:r>
              <a:rPr lang="sv-SE" dirty="0"/>
              <a:t>Känner ni igen er?</a:t>
            </a:r>
          </a:p>
          <a:p>
            <a:r>
              <a:rPr lang="sv-SE" dirty="0"/>
              <a:t>Vad kan tendenser vi sett leda till i förlängningen ur ett pedagogiskt perspektiv? (positivt och negativt)</a:t>
            </a:r>
          </a:p>
          <a:p>
            <a:r>
              <a:rPr lang="sv-SE" dirty="0"/>
              <a:t>Vilka konsekvenser tror ni tendenser som dessa kan få ur ett samhällsperspektiv?</a:t>
            </a:r>
          </a:p>
          <a:p>
            <a:r>
              <a:rPr lang="sv-SE" dirty="0"/>
              <a:t>Tror du att medvetenhet om tendenser som illustrerats kan hjälpa dig i din yrkesutövning? På vilket sätt</a:t>
            </a:r>
          </a:p>
          <a:p>
            <a:endParaRPr lang="sv-SE" dirty="0"/>
          </a:p>
        </p:txBody>
      </p:sp>
    </p:spTree>
    <p:extLst>
      <p:ext uri="{BB962C8B-B14F-4D97-AF65-F5344CB8AC3E}">
        <p14:creationId xmlns:p14="http://schemas.microsoft.com/office/powerpoint/2010/main" val="2433474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Background Stereotyping</a:t>
            </a:r>
          </a:p>
        </p:txBody>
      </p:sp>
      <p:sp>
        <p:nvSpPr>
          <p:cNvPr id="3" name="Platshållare för innehåll 2"/>
          <p:cNvSpPr>
            <a:spLocks noGrp="1"/>
          </p:cNvSpPr>
          <p:nvPr>
            <p:ph idx="1"/>
          </p:nvPr>
        </p:nvSpPr>
        <p:spPr/>
        <p:txBody>
          <a:bodyPr>
            <a:normAutofit fontScale="70000" lnSpcReduction="20000"/>
          </a:bodyPr>
          <a:lstStyle/>
          <a:p>
            <a:r>
              <a:rPr lang="en-GB" dirty="0"/>
              <a:t>Stereotyping is a </a:t>
            </a:r>
            <a:r>
              <a:rPr lang="en-GB" b="1" dirty="0"/>
              <a:t>reductive</a:t>
            </a:r>
            <a:r>
              <a:rPr lang="en-GB" dirty="0"/>
              <a:t> cognitive phenomenon in the categorization of groups of people. A </a:t>
            </a:r>
            <a:r>
              <a:rPr lang="en-GB" b="1" dirty="0"/>
              <a:t>quick</a:t>
            </a:r>
            <a:r>
              <a:rPr lang="en-GB" dirty="0"/>
              <a:t> and </a:t>
            </a:r>
            <a:r>
              <a:rPr lang="en-GB" b="1" dirty="0"/>
              <a:t>efficient</a:t>
            </a:r>
            <a:r>
              <a:rPr lang="en-GB" dirty="0"/>
              <a:t> shorthand, but which ignores individuality and variation.</a:t>
            </a:r>
          </a:p>
          <a:p>
            <a:r>
              <a:rPr lang="en-GB" dirty="0"/>
              <a:t>Language is a key element in this process. According to Collins &amp; Clement (2012: 377), “language can be conceptualized as “</a:t>
            </a:r>
            <a:r>
              <a:rPr lang="en-GB" b="1" dirty="0"/>
              <a:t>a lens that directs and distorts cognition</a:t>
            </a:r>
            <a:r>
              <a:rPr lang="en-GB" dirty="0"/>
              <a:t>”.</a:t>
            </a:r>
          </a:p>
          <a:p>
            <a:r>
              <a:rPr lang="en-GB" dirty="0"/>
              <a:t>Not only does stereotyping, based on various social categories such as gender, age, social class, ethnicity, sexuality or regional affiliation, serve to simplify how people perceive and process information about individuals (Talbot, 2003: 468), it also builds up expectations on how they are supposed to act.</a:t>
            </a:r>
          </a:p>
          <a:p>
            <a:r>
              <a:rPr lang="en-GB" dirty="0"/>
              <a:t>“People can choose to ignore such expectations, but they still have to relate to them in their interactions with others” (Talbot, 2003: 472). </a:t>
            </a:r>
          </a:p>
          <a:p>
            <a:endParaRPr lang="en-GB" dirty="0"/>
          </a:p>
        </p:txBody>
      </p:sp>
      <p:sp>
        <p:nvSpPr>
          <p:cNvPr id="4" name="Platshållare för datum 3"/>
          <p:cNvSpPr>
            <a:spLocks noGrp="1"/>
          </p:cNvSpPr>
          <p:nvPr>
            <p:ph type="dt" sz="half" idx="10"/>
          </p:nvPr>
        </p:nvSpPr>
        <p:spPr/>
        <p:txBody>
          <a:bodyPr/>
          <a:lstStyle/>
          <a:p>
            <a:fld id="{A0D6C464-4276-1C42-A852-0D1BA5DDCB65}" type="datetime1">
              <a:rPr lang="sv-SE" smtClean="0"/>
              <a:t>2019-09-19</a:t>
            </a:fld>
            <a:endParaRPr lang="en-GB"/>
          </a:p>
        </p:txBody>
      </p:sp>
      <p:sp>
        <p:nvSpPr>
          <p:cNvPr id="5" name="Platshållare för sidfot 4"/>
          <p:cNvSpPr>
            <a:spLocks noGrp="1"/>
          </p:cNvSpPr>
          <p:nvPr>
            <p:ph type="ftr" sz="quarter" idx="11"/>
          </p:nvPr>
        </p:nvSpPr>
        <p:spPr/>
        <p:txBody>
          <a:bodyPr/>
          <a:lstStyle/>
          <a:p>
            <a:r>
              <a:rPr lang="en-GB"/>
              <a:t>Mats Deutschmann</a:t>
            </a:r>
          </a:p>
        </p:txBody>
      </p:sp>
    </p:spTree>
    <p:extLst>
      <p:ext uri="{BB962C8B-B14F-4D97-AF65-F5344CB8AC3E}">
        <p14:creationId xmlns:p14="http://schemas.microsoft.com/office/powerpoint/2010/main" val="2943448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Examples of previous studies</a:t>
            </a:r>
          </a:p>
        </p:txBody>
      </p:sp>
      <p:sp>
        <p:nvSpPr>
          <p:cNvPr id="3" name="Platshållare för innehåll 2"/>
          <p:cNvSpPr>
            <a:spLocks noGrp="1"/>
          </p:cNvSpPr>
          <p:nvPr>
            <p:ph idx="1"/>
          </p:nvPr>
        </p:nvSpPr>
        <p:spPr/>
        <p:txBody>
          <a:bodyPr>
            <a:normAutofit fontScale="77500" lnSpcReduction="20000"/>
          </a:bodyPr>
          <a:lstStyle/>
          <a:p>
            <a:r>
              <a:rPr lang="sv-SE" dirty="0" err="1"/>
              <a:t>School</a:t>
            </a:r>
            <a:r>
              <a:rPr lang="sv-SE" dirty="0"/>
              <a:t> </a:t>
            </a:r>
            <a:r>
              <a:rPr lang="sv-SE" dirty="0" err="1"/>
              <a:t>teachers</a:t>
            </a:r>
            <a:r>
              <a:rPr lang="sv-SE" dirty="0"/>
              <a:t>, </a:t>
            </a:r>
            <a:r>
              <a:rPr lang="sv-SE" dirty="0" err="1"/>
              <a:t>regardless</a:t>
            </a:r>
            <a:r>
              <a:rPr lang="sv-SE" dirty="0"/>
              <a:t> </a:t>
            </a:r>
            <a:r>
              <a:rPr lang="sv-SE" dirty="0" err="1"/>
              <a:t>of</a:t>
            </a:r>
            <a:r>
              <a:rPr lang="sv-SE" dirty="0"/>
              <a:t> gender, </a:t>
            </a:r>
            <a:r>
              <a:rPr lang="sv-SE" dirty="0" err="1"/>
              <a:t>tend</a:t>
            </a:r>
            <a:r>
              <a:rPr lang="sv-SE" dirty="0"/>
              <a:t> </a:t>
            </a:r>
            <a:r>
              <a:rPr lang="sv-SE" dirty="0" err="1"/>
              <a:t>to</a:t>
            </a:r>
            <a:r>
              <a:rPr lang="sv-SE" dirty="0"/>
              <a:t> </a:t>
            </a:r>
            <a:r>
              <a:rPr lang="sv-SE" dirty="0" err="1"/>
              <a:t>give</a:t>
            </a:r>
            <a:r>
              <a:rPr lang="sv-SE" dirty="0"/>
              <a:t> </a:t>
            </a:r>
            <a:r>
              <a:rPr lang="sv-SE" dirty="0" err="1"/>
              <a:t>more</a:t>
            </a:r>
            <a:r>
              <a:rPr lang="sv-SE" dirty="0"/>
              <a:t> attention </a:t>
            </a:r>
            <a:r>
              <a:rPr lang="sv-SE" dirty="0" err="1"/>
              <a:t>to</a:t>
            </a:r>
            <a:r>
              <a:rPr lang="sv-SE" dirty="0"/>
              <a:t> </a:t>
            </a:r>
            <a:r>
              <a:rPr lang="sv-SE" dirty="0" err="1"/>
              <a:t>male</a:t>
            </a:r>
            <a:r>
              <a:rPr lang="sv-SE" dirty="0"/>
              <a:t> </a:t>
            </a:r>
            <a:r>
              <a:rPr lang="sv-SE" dirty="0" err="1"/>
              <a:t>than</a:t>
            </a:r>
            <a:r>
              <a:rPr lang="sv-SE" dirty="0"/>
              <a:t> </a:t>
            </a:r>
            <a:r>
              <a:rPr lang="sv-SE" dirty="0" err="1"/>
              <a:t>to</a:t>
            </a:r>
            <a:r>
              <a:rPr lang="sv-SE" dirty="0"/>
              <a:t> </a:t>
            </a:r>
            <a:r>
              <a:rPr lang="sv-SE" dirty="0" err="1"/>
              <a:t>female</a:t>
            </a:r>
            <a:r>
              <a:rPr lang="sv-SE" dirty="0"/>
              <a:t> students (Sunderland 2000, Chen &amp; Rao, 2011), </a:t>
            </a:r>
            <a:r>
              <a:rPr lang="sv-SE" dirty="0" err="1"/>
              <a:t>even</a:t>
            </a:r>
            <a:r>
              <a:rPr lang="sv-SE" dirty="0"/>
              <a:t> </a:t>
            </a:r>
            <a:r>
              <a:rPr lang="sv-SE" dirty="0" err="1"/>
              <a:t>when</a:t>
            </a:r>
            <a:r>
              <a:rPr lang="sv-SE" dirty="0"/>
              <a:t> </a:t>
            </a:r>
            <a:r>
              <a:rPr lang="sv-SE" dirty="0" err="1"/>
              <a:t>they</a:t>
            </a:r>
            <a:r>
              <a:rPr lang="sv-SE" dirty="0"/>
              <a:t> </a:t>
            </a:r>
            <a:r>
              <a:rPr lang="sv-SE" dirty="0" err="1"/>
              <a:t>think</a:t>
            </a:r>
            <a:r>
              <a:rPr lang="sv-SE" dirty="0"/>
              <a:t> </a:t>
            </a:r>
            <a:r>
              <a:rPr lang="sv-SE" dirty="0" err="1"/>
              <a:t>that</a:t>
            </a:r>
            <a:r>
              <a:rPr lang="sv-SE" dirty="0"/>
              <a:t> </a:t>
            </a:r>
            <a:r>
              <a:rPr lang="sv-SE" dirty="0" err="1"/>
              <a:t>they</a:t>
            </a:r>
            <a:r>
              <a:rPr lang="sv-SE" dirty="0"/>
              <a:t> </a:t>
            </a:r>
            <a:r>
              <a:rPr lang="sv-SE" dirty="0" err="1"/>
              <a:t>are</a:t>
            </a:r>
            <a:r>
              <a:rPr lang="sv-SE" dirty="0"/>
              <a:t> </a:t>
            </a:r>
            <a:r>
              <a:rPr lang="sv-SE" dirty="0" err="1"/>
              <a:t>being</a:t>
            </a:r>
            <a:r>
              <a:rPr lang="sv-SE" dirty="0"/>
              <a:t> </a:t>
            </a:r>
            <a:r>
              <a:rPr lang="sv-SE" dirty="0" err="1"/>
              <a:t>more</a:t>
            </a:r>
            <a:r>
              <a:rPr lang="sv-SE" dirty="0"/>
              <a:t> </a:t>
            </a:r>
            <a:r>
              <a:rPr lang="sv-SE" dirty="0" err="1"/>
              <a:t>attentive</a:t>
            </a:r>
            <a:r>
              <a:rPr lang="sv-SE" dirty="0"/>
              <a:t> </a:t>
            </a:r>
            <a:r>
              <a:rPr lang="sv-SE" dirty="0" err="1"/>
              <a:t>to</a:t>
            </a:r>
            <a:r>
              <a:rPr lang="sv-SE" dirty="0"/>
              <a:t> the </a:t>
            </a:r>
            <a:r>
              <a:rPr lang="sv-SE" dirty="0" err="1"/>
              <a:t>female</a:t>
            </a:r>
            <a:r>
              <a:rPr lang="sv-SE" dirty="0"/>
              <a:t> students (Sunderland 2000: 160). </a:t>
            </a:r>
          </a:p>
          <a:p>
            <a:r>
              <a:rPr lang="sv-SE" dirty="0"/>
              <a:t>Abel and Meltzer (2007) </a:t>
            </a:r>
            <a:r>
              <a:rPr lang="sv-SE" dirty="0" err="1"/>
              <a:t>could</a:t>
            </a:r>
            <a:r>
              <a:rPr lang="sv-SE" dirty="0"/>
              <a:t> show </a:t>
            </a:r>
            <a:r>
              <a:rPr lang="sv-SE" dirty="0" err="1"/>
              <a:t>that</a:t>
            </a:r>
            <a:r>
              <a:rPr lang="sv-SE" dirty="0"/>
              <a:t> students </a:t>
            </a:r>
            <a:r>
              <a:rPr lang="sv-SE" dirty="0" err="1"/>
              <a:t>evaluated</a:t>
            </a:r>
            <a:r>
              <a:rPr lang="sv-SE" dirty="0"/>
              <a:t> a text </a:t>
            </a:r>
            <a:r>
              <a:rPr lang="sv-SE" dirty="0" err="1"/>
              <a:t>more</a:t>
            </a:r>
            <a:r>
              <a:rPr lang="sv-SE" dirty="0"/>
              <a:t> </a:t>
            </a:r>
            <a:r>
              <a:rPr lang="sv-SE" dirty="0" err="1"/>
              <a:t>positively</a:t>
            </a:r>
            <a:r>
              <a:rPr lang="sv-SE" dirty="0"/>
              <a:t> </a:t>
            </a:r>
            <a:r>
              <a:rPr lang="sv-SE" dirty="0" err="1"/>
              <a:t>when</a:t>
            </a:r>
            <a:r>
              <a:rPr lang="sv-SE" dirty="0"/>
              <a:t> </a:t>
            </a:r>
            <a:r>
              <a:rPr lang="sv-SE" dirty="0" err="1"/>
              <a:t>they</a:t>
            </a:r>
            <a:r>
              <a:rPr lang="sv-SE" dirty="0"/>
              <a:t> </a:t>
            </a:r>
            <a:r>
              <a:rPr lang="sv-SE" dirty="0" err="1"/>
              <a:t>thought</a:t>
            </a:r>
            <a:r>
              <a:rPr lang="sv-SE" dirty="0"/>
              <a:t> </a:t>
            </a:r>
            <a:r>
              <a:rPr lang="sv-SE" dirty="0" err="1"/>
              <a:t>that</a:t>
            </a:r>
            <a:r>
              <a:rPr lang="sv-SE" dirty="0"/>
              <a:t> a </a:t>
            </a:r>
            <a:r>
              <a:rPr lang="sv-SE" dirty="0" err="1"/>
              <a:t>male</a:t>
            </a:r>
            <a:r>
              <a:rPr lang="sv-SE" dirty="0"/>
              <a:t> </a:t>
            </a:r>
            <a:r>
              <a:rPr lang="sv-SE" dirty="0" err="1"/>
              <a:t>teacher</a:t>
            </a:r>
            <a:r>
              <a:rPr lang="sv-SE" dirty="0"/>
              <a:t> </a:t>
            </a:r>
            <a:r>
              <a:rPr lang="sv-SE" dirty="0" err="1"/>
              <a:t>had</a:t>
            </a:r>
            <a:r>
              <a:rPr lang="sv-SE" dirty="0"/>
              <a:t> </a:t>
            </a:r>
            <a:r>
              <a:rPr lang="sv-SE" dirty="0" err="1"/>
              <a:t>written</a:t>
            </a:r>
            <a:r>
              <a:rPr lang="sv-SE" dirty="0"/>
              <a:t> it (</a:t>
            </a:r>
            <a:r>
              <a:rPr lang="sv-SE" dirty="0" err="1"/>
              <a:t>see</a:t>
            </a:r>
            <a:r>
              <a:rPr lang="sv-SE" dirty="0"/>
              <a:t> </a:t>
            </a:r>
            <a:r>
              <a:rPr lang="sv-SE" dirty="0" err="1"/>
              <a:t>also</a:t>
            </a:r>
            <a:r>
              <a:rPr lang="sv-SE" dirty="0"/>
              <a:t> Centra and </a:t>
            </a:r>
            <a:r>
              <a:rPr lang="sv-SE" dirty="0" err="1"/>
              <a:t>Gaubatz</a:t>
            </a:r>
            <a:r>
              <a:rPr lang="sv-SE" dirty="0"/>
              <a:t> 2000, Godwin and Stevens 1996). </a:t>
            </a:r>
          </a:p>
          <a:p>
            <a:r>
              <a:rPr lang="sv-SE" dirty="0"/>
              <a:t>Standard accents </a:t>
            </a:r>
            <a:r>
              <a:rPr lang="sv-SE" dirty="0" err="1"/>
              <a:t>are</a:t>
            </a:r>
            <a:r>
              <a:rPr lang="sv-SE" dirty="0"/>
              <a:t> </a:t>
            </a:r>
            <a:r>
              <a:rPr lang="sv-SE" dirty="0" err="1"/>
              <a:t>perceived</a:t>
            </a:r>
            <a:r>
              <a:rPr lang="sv-SE" dirty="0"/>
              <a:t> </a:t>
            </a:r>
            <a:r>
              <a:rPr lang="sv-SE" dirty="0" err="1"/>
              <a:t>more</a:t>
            </a:r>
            <a:r>
              <a:rPr lang="sv-SE" dirty="0"/>
              <a:t> </a:t>
            </a:r>
            <a:r>
              <a:rPr lang="sv-SE" dirty="0" err="1"/>
              <a:t>favourably</a:t>
            </a:r>
            <a:r>
              <a:rPr lang="sv-SE" dirty="0"/>
              <a:t> </a:t>
            </a:r>
            <a:r>
              <a:rPr lang="sv-SE" dirty="0" err="1"/>
              <a:t>than</a:t>
            </a:r>
            <a:r>
              <a:rPr lang="sv-SE" dirty="0"/>
              <a:t> </a:t>
            </a:r>
            <a:r>
              <a:rPr lang="sv-SE" dirty="0" err="1"/>
              <a:t>nonstandard</a:t>
            </a:r>
            <a:r>
              <a:rPr lang="sv-SE" dirty="0"/>
              <a:t> accents and </a:t>
            </a:r>
            <a:r>
              <a:rPr lang="sv-SE" dirty="0" err="1"/>
              <a:t>here</a:t>
            </a:r>
            <a:r>
              <a:rPr lang="sv-SE" dirty="0"/>
              <a:t> non-</a:t>
            </a:r>
            <a:r>
              <a:rPr lang="sv-SE" dirty="0" err="1"/>
              <a:t>native</a:t>
            </a:r>
            <a:r>
              <a:rPr lang="sv-SE" dirty="0"/>
              <a:t> and </a:t>
            </a:r>
            <a:r>
              <a:rPr lang="sv-SE" dirty="0" err="1"/>
              <a:t>ethnic</a:t>
            </a:r>
            <a:r>
              <a:rPr lang="sv-SE" dirty="0"/>
              <a:t> accents, in </a:t>
            </a:r>
            <a:r>
              <a:rPr lang="sv-SE" dirty="0" err="1"/>
              <a:t>particular</a:t>
            </a:r>
            <a:r>
              <a:rPr lang="sv-SE" dirty="0"/>
              <a:t>, </a:t>
            </a:r>
            <a:r>
              <a:rPr lang="sv-SE" dirty="0" err="1"/>
              <a:t>are</a:t>
            </a:r>
            <a:r>
              <a:rPr lang="sv-SE" dirty="0"/>
              <a:t> </a:t>
            </a:r>
            <a:r>
              <a:rPr lang="sv-SE" dirty="0" err="1"/>
              <a:t>disfavoured</a:t>
            </a:r>
            <a:r>
              <a:rPr lang="sv-SE" dirty="0"/>
              <a:t> (Edwards 1999; Lippi Green 1997; Lindemann 2003, 2005; Fuertes et al. 2012). </a:t>
            </a:r>
          </a:p>
          <a:p>
            <a:endParaRPr lang="sv-SE" dirty="0"/>
          </a:p>
          <a:p>
            <a:endParaRPr lang="sv-SE" dirty="0"/>
          </a:p>
          <a:p>
            <a:endParaRPr lang="en-GB" dirty="0"/>
          </a:p>
        </p:txBody>
      </p:sp>
      <p:sp>
        <p:nvSpPr>
          <p:cNvPr id="4" name="Platshållare för datum 3"/>
          <p:cNvSpPr>
            <a:spLocks noGrp="1"/>
          </p:cNvSpPr>
          <p:nvPr>
            <p:ph type="dt" sz="half" idx="10"/>
          </p:nvPr>
        </p:nvSpPr>
        <p:spPr/>
        <p:txBody>
          <a:bodyPr/>
          <a:lstStyle/>
          <a:p>
            <a:fld id="{A0D6C464-4276-1C42-A852-0D1BA5DDCB65}" type="datetime1">
              <a:rPr lang="sv-SE" smtClean="0"/>
              <a:t>2019-09-19</a:t>
            </a:fld>
            <a:endParaRPr lang="en-GB"/>
          </a:p>
        </p:txBody>
      </p:sp>
      <p:sp>
        <p:nvSpPr>
          <p:cNvPr id="5" name="Platshållare för sidfot 4"/>
          <p:cNvSpPr>
            <a:spLocks noGrp="1"/>
          </p:cNvSpPr>
          <p:nvPr>
            <p:ph type="ftr" sz="quarter" idx="11"/>
          </p:nvPr>
        </p:nvSpPr>
        <p:spPr/>
        <p:txBody>
          <a:bodyPr/>
          <a:lstStyle/>
          <a:p>
            <a:r>
              <a:rPr lang="en-GB"/>
              <a:t>Mats Deutschmann</a:t>
            </a:r>
          </a:p>
        </p:txBody>
      </p:sp>
    </p:spTree>
    <p:extLst>
      <p:ext uri="{BB962C8B-B14F-4D97-AF65-F5344CB8AC3E}">
        <p14:creationId xmlns:p14="http://schemas.microsoft.com/office/powerpoint/2010/main" val="334128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Cont.</a:t>
            </a:r>
          </a:p>
        </p:txBody>
      </p:sp>
      <p:sp>
        <p:nvSpPr>
          <p:cNvPr id="3" name="Platshållare för innehåll 2"/>
          <p:cNvSpPr>
            <a:spLocks noGrp="1"/>
          </p:cNvSpPr>
          <p:nvPr>
            <p:ph idx="1"/>
          </p:nvPr>
        </p:nvSpPr>
        <p:spPr/>
        <p:txBody>
          <a:bodyPr>
            <a:normAutofit fontScale="77500" lnSpcReduction="20000"/>
          </a:bodyPr>
          <a:lstStyle/>
          <a:p>
            <a:r>
              <a:rPr lang="sv-SE" dirty="0"/>
              <a:t>Boyd (2003) - non-</a:t>
            </a:r>
            <a:r>
              <a:rPr lang="sv-SE" dirty="0" err="1"/>
              <a:t>native</a:t>
            </a:r>
            <a:r>
              <a:rPr lang="sv-SE" dirty="0"/>
              <a:t> </a:t>
            </a:r>
            <a:r>
              <a:rPr lang="sv-SE" dirty="0" err="1"/>
              <a:t>speaking</a:t>
            </a:r>
            <a:r>
              <a:rPr lang="sv-SE" dirty="0"/>
              <a:t> </a:t>
            </a:r>
            <a:r>
              <a:rPr lang="sv-SE" dirty="0" err="1"/>
              <a:t>teachers</a:t>
            </a:r>
            <a:r>
              <a:rPr lang="sv-SE" dirty="0"/>
              <a:t> in Sweden </a:t>
            </a:r>
            <a:r>
              <a:rPr lang="sv-SE" dirty="0" err="1"/>
              <a:t>were</a:t>
            </a:r>
            <a:r>
              <a:rPr lang="sv-SE" dirty="0"/>
              <a:t> </a:t>
            </a:r>
            <a:r>
              <a:rPr lang="sv-SE" dirty="0" err="1"/>
              <a:t>ranked</a:t>
            </a:r>
            <a:r>
              <a:rPr lang="sv-SE" dirty="0"/>
              <a:t> </a:t>
            </a:r>
            <a:r>
              <a:rPr lang="sv-SE" dirty="0" err="1"/>
              <a:t>low</a:t>
            </a:r>
            <a:r>
              <a:rPr lang="sv-SE" dirty="0"/>
              <a:t> for </a:t>
            </a:r>
            <a:r>
              <a:rPr lang="sv-SE" dirty="0" err="1"/>
              <a:t>teacher</a:t>
            </a:r>
            <a:r>
              <a:rPr lang="sv-SE" dirty="0"/>
              <a:t> </a:t>
            </a:r>
            <a:r>
              <a:rPr lang="sv-SE" dirty="0" err="1"/>
              <a:t>suitability</a:t>
            </a:r>
            <a:r>
              <a:rPr lang="sv-SE" dirty="0"/>
              <a:t> by a panel </a:t>
            </a:r>
            <a:r>
              <a:rPr lang="sv-SE" dirty="0" err="1"/>
              <a:t>of</a:t>
            </a:r>
            <a:r>
              <a:rPr lang="sv-SE" dirty="0"/>
              <a:t> </a:t>
            </a:r>
            <a:r>
              <a:rPr lang="sv-SE" dirty="0" err="1"/>
              <a:t>headmasters</a:t>
            </a:r>
            <a:r>
              <a:rPr lang="sv-SE" dirty="0"/>
              <a:t> and </a:t>
            </a:r>
            <a:r>
              <a:rPr lang="sv-SE" dirty="0" err="1"/>
              <a:t>pupils</a:t>
            </a:r>
            <a:r>
              <a:rPr lang="sv-SE" dirty="0"/>
              <a:t> on the basis </a:t>
            </a:r>
            <a:r>
              <a:rPr lang="sv-SE" dirty="0" err="1"/>
              <a:t>of</a:t>
            </a:r>
            <a:r>
              <a:rPr lang="sv-SE" dirty="0"/>
              <a:t> </a:t>
            </a:r>
            <a:r>
              <a:rPr lang="sv-SE" dirty="0" err="1"/>
              <a:t>their</a:t>
            </a:r>
            <a:r>
              <a:rPr lang="sv-SE" dirty="0"/>
              <a:t> accents, </a:t>
            </a:r>
            <a:r>
              <a:rPr lang="sv-SE" dirty="0" err="1"/>
              <a:t>although</a:t>
            </a:r>
            <a:r>
              <a:rPr lang="sv-SE" dirty="0"/>
              <a:t> </a:t>
            </a:r>
            <a:r>
              <a:rPr lang="sv-SE" dirty="0" err="1"/>
              <a:t>they</a:t>
            </a:r>
            <a:r>
              <a:rPr lang="sv-SE" dirty="0"/>
              <a:t> </a:t>
            </a:r>
            <a:r>
              <a:rPr lang="sv-SE" dirty="0" err="1"/>
              <a:t>were</a:t>
            </a:r>
            <a:r>
              <a:rPr lang="sv-SE" dirty="0"/>
              <a:t> </a:t>
            </a:r>
            <a:r>
              <a:rPr lang="sv-SE" dirty="0" err="1"/>
              <a:t>highly</a:t>
            </a:r>
            <a:r>
              <a:rPr lang="sv-SE" dirty="0"/>
              <a:t> </a:t>
            </a:r>
            <a:r>
              <a:rPr lang="sv-SE" dirty="0" err="1"/>
              <a:t>competent</a:t>
            </a:r>
            <a:r>
              <a:rPr lang="sv-SE" dirty="0"/>
              <a:t> on </a:t>
            </a:r>
            <a:r>
              <a:rPr lang="sv-SE" dirty="0" err="1"/>
              <a:t>other</a:t>
            </a:r>
            <a:r>
              <a:rPr lang="sv-SE" dirty="0"/>
              <a:t> </a:t>
            </a:r>
            <a:r>
              <a:rPr lang="sv-SE" dirty="0" err="1"/>
              <a:t>linguistic</a:t>
            </a:r>
            <a:r>
              <a:rPr lang="sv-SE" dirty="0"/>
              <a:t> </a:t>
            </a:r>
            <a:r>
              <a:rPr lang="sv-SE" dirty="0" err="1"/>
              <a:t>variables</a:t>
            </a:r>
            <a:r>
              <a:rPr lang="sv-SE" dirty="0"/>
              <a:t> </a:t>
            </a:r>
            <a:r>
              <a:rPr lang="sv-SE" dirty="0" err="1"/>
              <a:t>such</a:t>
            </a:r>
            <a:r>
              <a:rPr lang="sv-SE" dirty="0"/>
              <a:t> as precision and variation </a:t>
            </a:r>
            <a:r>
              <a:rPr lang="sv-SE" dirty="0" err="1"/>
              <a:t>of</a:t>
            </a:r>
            <a:r>
              <a:rPr lang="sv-SE" dirty="0"/>
              <a:t> </a:t>
            </a:r>
            <a:r>
              <a:rPr lang="sv-SE" dirty="0" err="1"/>
              <a:t>vocabulary</a:t>
            </a:r>
            <a:r>
              <a:rPr lang="sv-SE" dirty="0"/>
              <a:t>, </a:t>
            </a:r>
            <a:r>
              <a:rPr lang="sv-SE" dirty="0" err="1"/>
              <a:t>grammatical</a:t>
            </a:r>
            <a:r>
              <a:rPr lang="sv-SE" dirty="0"/>
              <a:t> </a:t>
            </a:r>
            <a:r>
              <a:rPr lang="sv-SE" dirty="0" err="1"/>
              <a:t>correctness</a:t>
            </a:r>
            <a:r>
              <a:rPr lang="sv-SE" dirty="0"/>
              <a:t> and </a:t>
            </a:r>
            <a:r>
              <a:rPr lang="sv-SE" dirty="0" err="1"/>
              <a:t>fluency</a:t>
            </a:r>
            <a:r>
              <a:rPr lang="sv-SE" dirty="0"/>
              <a:t>, and </a:t>
            </a:r>
            <a:r>
              <a:rPr lang="sv-SE" dirty="0" err="1"/>
              <a:t>had</a:t>
            </a:r>
            <a:r>
              <a:rPr lang="sv-SE" dirty="0"/>
              <a:t> </a:t>
            </a:r>
            <a:r>
              <a:rPr lang="sv-SE" dirty="0" err="1"/>
              <a:t>good</a:t>
            </a:r>
            <a:r>
              <a:rPr lang="sv-SE" dirty="0"/>
              <a:t> </a:t>
            </a:r>
            <a:r>
              <a:rPr lang="sv-SE" dirty="0" err="1"/>
              <a:t>track</a:t>
            </a:r>
            <a:r>
              <a:rPr lang="sv-SE" dirty="0"/>
              <a:t> </a:t>
            </a:r>
            <a:r>
              <a:rPr lang="sv-SE" dirty="0" err="1"/>
              <a:t>records</a:t>
            </a:r>
            <a:r>
              <a:rPr lang="sv-SE" dirty="0"/>
              <a:t> </a:t>
            </a:r>
            <a:r>
              <a:rPr lang="sv-SE" dirty="0" err="1"/>
              <a:t>with</a:t>
            </a:r>
            <a:r>
              <a:rPr lang="sv-SE" dirty="0"/>
              <a:t> </a:t>
            </a:r>
            <a:r>
              <a:rPr lang="sv-SE" dirty="0" err="1"/>
              <a:t>many</a:t>
            </a:r>
            <a:r>
              <a:rPr lang="sv-SE" dirty="0"/>
              <a:t> </a:t>
            </a:r>
            <a:r>
              <a:rPr lang="sv-SE" dirty="0" err="1"/>
              <a:t>years</a:t>
            </a:r>
            <a:r>
              <a:rPr lang="sv-SE" dirty="0"/>
              <a:t> </a:t>
            </a:r>
            <a:r>
              <a:rPr lang="sv-SE" dirty="0" err="1"/>
              <a:t>of</a:t>
            </a:r>
            <a:r>
              <a:rPr lang="sv-SE" dirty="0"/>
              <a:t> </a:t>
            </a:r>
            <a:r>
              <a:rPr lang="sv-SE" dirty="0" err="1"/>
              <a:t>teaching</a:t>
            </a:r>
            <a:r>
              <a:rPr lang="sv-SE" dirty="0"/>
              <a:t> </a:t>
            </a:r>
            <a:r>
              <a:rPr lang="sv-SE" dirty="0" err="1"/>
              <a:t>experience</a:t>
            </a:r>
            <a:r>
              <a:rPr lang="sv-SE" dirty="0"/>
              <a:t>. </a:t>
            </a:r>
          </a:p>
          <a:p>
            <a:r>
              <a:rPr lang="sv-SE" dirty="0"/>
              <a:t>Collins et al. (2009) </a:t>
            </a:r>
            <a:r>
              <a:rPr lang="sv-SE" dirty="0" err="1"/>
              <a:t>were</a:t>
            </a:r>
            <a:r>
              <a:rPr lang="sv-SE" dirty="0"/>
              <a:t> </a:t>
            </a:r>
            <a:r>
              <a:rPr lang="sv-SE" dirty="0" err="1"/>
              <a:t>able</a:t>
            </a:r>
            <a:r>
              <a:rPr lang="sv-SE" dirty="0"/>
              <a:t> to show </a:t>
            </a:r>
            <a:r>
              <a:rPr lang="sv-SE" dirty="0" err="1"/>
              <a:t>that</a:t>
            </a:r>
            <a:r>
              <a:rPr lang="sv-SE" dirty="0"/>
              <a:t> </a:t>
            </a:r>
            <a:r>
              <a:rPr lang="sv-SE" dirty="0" err="1"/>
              <a:t>teachers</a:t>
            </a:r>
            <a:r>
              <a:rPr lang="sv-SE" dirty="0"/>
              <a:t> </a:t>
            </a:r>
            <a:r>
              <a:rPr lang="sv-SE" dirty="0" err="1"/>
              <a:t>translated</a:t>
            </a:r>
            <a:r>
              <a:rPr lang="sv-SE" dirty="0"/>
              <a:t> </a:t>
            </a:r>
            <a:r>
              <a:rPr lang="sv-SE" dirty="0" err="1"/>
              <a:t>descriptions</a:t>
            </a:r>
            <a:r>
              <a:rPr lang="sv-SE" dirty="0"/>
              <a:t> </a:t>
            </a:r>
            <a:r>
              <a:rPr lang="sv-SE" dirty="0" err="1"/>
              <a:t>of</a:t>
            </a:r>
            <a:r>
              <a:rPr lang="sv-SE" dirty="0"/>
              <a:t> </a:t>
            </a:r>
            <a:r>
              <a:rPr lang="sv-SE" dirty="0" err="1"/>
              <a:t>academic</a:t>
            </a:r>
            <a:r>
              <a:rPr lang="sv-SE" dirty="0"/>
              <a:t> </a:t>
            </a:r>
            <a:r>
              <a:rPr lang="sv-SE" dirty="0" err="1"/>
              <a:t>performance</a:t>
            </a:r>
            <a:r>
              <a:rPr lang="sv-SE" dirty="0"/>
              <a:t> </a:t>
            </a:r>
            <a:r>
              <a:rPr lang="sv-SE" dirty="0" err="1"/>
              <a:t>into</a:t>
            </a:r>
            <a:r>
              <a:rPr lang="sv-SE" dirty="0"/>
              <a:t> </a:t>
            </a:r>
            <a:r>
              <a:rPr lang="sv-SE" dirty="0" err="1"/>
              <a:t>lower</a:t>
            </a:r>
            <a:r>
              <a:rPr lang="sv-SE" dirty="0"/>
              <a:t> </a:t>
            </a:r>
            <a:r>
              <a:rPr lang="sv-SE" dirty="0" err="1"/>
              <a:t>grades</a:t>
            </a:r>
            <a:r>
              <a:rPr lang="sv-SE" dirty="0"/>
              <a:t> </a:t>
            </a:r>
            <a:r>
              <a:rPr lang="sv-SE" dirty="0" err="1"/>
              <a:t>when</a:t>
            </a:r>
            <a:r>
              <a:rPr lang="sv-SE" dirty="0"/>
              <a:t> the student </a:t>
            </a:r>
            <a:r>
              <a:rPr lang="sv-SE" dirty="0" err="1"/>
              <a:t>was</a:t>
            </a:r>
            <a:r>
              <a:rPr lang="sv-SE" dirty="0"/>
              <a:t> </a:t>
            </a:r>
            <a:r>
              <a:rPr lang="sv-SE" dirty="0" err="1"/>
              <a:t>maintained</a:t>
            </a:r>
            <a:r>
              <a:rPr lang="sv-SE" dirty="0"/>
              <a:t> to be ”Black”. </a:t>
            </a:r>
          </a:p>
          <a:p>
            <a:r>
              <a:rPr lang="sv-SE" dirty="0" err="1"/>
              <a:t>Automated</a:t>
            </a:r>
            <a:r>
              <a:rPr lang="sv-SE" dirty="0"/>
              <a:t> feedback (</a:t>
            </a:r>
            <a:r>
              <a:rPr lang="sv-SE" dirty="0" err="1"/>
              <a:t>artificial</a:t>
            </a:r>
            <a:r>
              <a:rPr lang="sv-SE" dirty="0"/>
              <a:t> voice) is </a:t>
            </a:r>
            <a:r>
              <a:rPr lang="sv-SE" dirty="0" err="1"/>
              <a:t>regarded</a:t>
            </a:r>
            <a:r>
              <a:rPr lang="sv-SE" dirty="0"/>
              <a:t> as </a:t>
            </a:r>
            <a:r>
              <a:rPr lang="sv-SE" dirty="0" err="1"/>
              <a:t>more</a:t>
            </a:r>
            <a:r>
              <a:rPr lang="sv-SE" dirty="0"/>
              <a:t> relevant </a:t>
            </a:r>
            <a:r>
              <a:rPr lang="sv-SE" dirty="0" err="1"/>
              <a:t>when</a:t>
            </a:r>
            <a:r>
              <a:rPr lang="sv-SE" dirty="0"/>
              <a:t> </a:t>
            </a:r>
            <a:r>
              <a:rPr lang="sv-SE" dirty="0" err="1"/>
              <a:t>delivered</a:t>
            </a:r>
            <a:r>
              <a:rPr lang="sv-SE" dirty="0"/>
              <a:t> by a </a:t>
            </a:r>
            <a:r>
              <a:rPr lang="sv-SE" dirty="0" err="1"/>
              <a:t>male</a:t>
            </a:r>
            <a:r>
              <a:rPr lang="sv-SE" dirty="0"/>
              <a:t> voice (</a:t>
            </a:r>
            <a:r>
              <a:rPr lang="sv-SE" dirty="0" err="1"/>
              <a:t>Nass</a:t>
            </a:r>
            <a:r>
              <a:rPr lang="sv-SE" dirty="0"/>
              <a:t>, Moon, and Green,1997).</a:t>
            </a:r>
          </a:p>
          <a:p>
            <a:endParaRPr lang="sv-SE" dirty="0"/>
          </a:p>
          <a:p>
            <a:endParaRPr lang="en-GB" dirty="0"/>
          </a:p>
        </p:txBody>
      </p:sp>
      <p:sp>
        <p:nvSpPr>
          <p:cNvPr id="4" name="Platshållare för datum 3"/>
          <p:cNvSpPr>
            <a:spLocks noGrp="1"/>
          </p:cNvSpPr>
          <p:nvPr>
            <p:ph type="dt" sz="half" idx="10"/>
          </p:nvPr>
        </p:nvSpPr>
        <p:spPr/>
        <p:txBody>
          <a:bodyPr/>
          <a:lstStyle/>
          <a:p>
            <a:fld id="{A0D6C464-4276-1C42-A852-0D1BA5DDCB65}" type="datetime1">
              <a:rPr lang="sv-SE" smtClean="0"/>
              <a:t>2019-09-19</a:t>
            </a:fld>
            <a:endParaRPr lang="en-GB"/>
          </a:p>
        </p:txBody>
      </p:sp>
      <p:sp>
        <p:nvSpPr>
          <p:cNvPr id="5" name="Platshållare för sidfot 4"/>
          <p:cNvSpPr>
            <a:spLocks noGrp="1"/>
          </p:cNvSpPr>
          <p:nvPr>
            <p:ph type="ftr" sz="quarter" idx="11"/>
          </p:nvPr>
        </p:nvSpPr>
        <p:spPr/>
        <p:txBody>
          <a:bodyPr/>
          <a:lstStyle/>
          <a:p>
            <a:r>
              <a:rPr lang="en-GB"/>
              <a:t>Mats Deutschmann</a:t>
            </a:r>
          </a:p>
        </p:txBody>
      </p:sp>
    </p:spTree>
    <p:extLst>
      <p:ext uri="{BB962C8B-B14F-4D97-AF65-F5344CB8AC3E}">
        <p14:creationId xmlns:p14="http://schemas.microsoft.com/office/powerpoint/2010/main" val="393254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AF8F1D-7F21-274C-89C8-DF9AADB2C63F}"/>
              </a:ext>
            </a:extLst>
          </p:cNvPr>
          <p:cNvSpPr>
            <a:spLocks noGrp="1"/>
          </p:cNvSpPr>
          <p:nvPr>
            <p:ph type="title"/>
          </p:nvPr>
        </p:nvSpPr>
        <p:spPr/>
        <p:txBody>
          <a:bodyPr/>
          <a:lstStyle/>
          <a:p>
            <a:r>
              <a:rPr lang="sv-SE" dirty="0"/>
              <a:t>Faran med stereotyper</a:t>
            </a:r>
          </a:p>
        </p:txBody>
      </p:sp>
      <p:sp>
        <p:nvSpPr>
          <p:cNvPr id="3" name="Platshållare för innehåll 2">
            <a:extLst>
              <a:ext uri="{FF2B5EF4-FFF2-40B4-BE49-F238E27FC236}">
                <a16:creationId xmlns:a16="http://schemas.microsoft.com/office/drawing/2014/main" id="{5BA35FBB-066E-C142-B7C5-0F267062078C}"/>
              </a:ext>
            </a:extLst>
          </p:cNvPr>
          <p:cNvSpPr>
            <a:spLocks noGrp="1"/>
          </p:cNvSpPr>
          <p:nvPr>
            <p:ph idx="1"/>
          </p:nvPr>
        </p:nvSpPr>
        <p:spPr/>
        <p:txBody>
          <a:bodyPr/>
          <a:lstStyle/>
          <a:p>
            <a:r>
              <a:rPr lang="sv-SE" dirty="0"/>
              <a:t>De har en tendens att besannas!</a:t>
            </a:r>
          </a:p>
          <a:p>
            <a:endParaRPr lang="sv-SE" dirty="0"/>
          </a:p>
        </p:txBody>
      </p:sp>
      <p:sp>
        <p:nvSpPr>
          <p:cNvPr id="4" name="Platshållare för datum 3">
            <a:extLst>
              <a:ext uri="{FF2B5EF4-FFF2-40B4-BE49-F238E27FC236}">
                <a16:creationId xmlns:a16="http://schemas.microsoft.com/office/drawing/2014/main" id="{54A65766-6B5D-134F-B267-CFE908284BC1}"/>
              </a:ext>
            </a:extLst>
          </p:cNvPr>
          <p:cNvSpPr>
            <a:spLocks noGrp="1"/>
          </p:cNvSpPr>
          <p:nvPr>
            <p:ph type="dt" sz="half" idx="10"/>
          </p:nvPr>
        </p:nvSpPr>
        <p:spPr/>
        <p:txBody>
          <a:bodyPr/>
          <a:lstStyle/>
          <a:p>
            <a:fld id="{A0D6C464-4276-1C42-A852-0D1BA5DDCB65}" type="datetime1">
              <a:rPr lang="sv-SE" smtClean="0"/>
              <a:t>2019-09-19</a:t>
            </a:fld>
            <a:endParaRPr lang="en-GB"/>
          </a:p>
        </p:txBody>
      </p:sp>
      <p:sp>
        <p:nvSpPr>
          <p:cNvPr id="5" name="Platshållare för sidfot 4">
            <a:extLst>
              <a:ext uri="{FF2B5EF4-FFF2-40B4-BE49-F238E27FC236}">
                <a16:creationId xmlns:a16="http://schemas.microsoft.com/office/drawing/2014/main" id="{10C81C1F-9291-9D41-B7F0-5ECE27538DCC}"/>
              </a:ext>
            </a:extLst>
          </p:cNvPr>
          <p:cNvSpPr>
            <a:spLocks noGrp="1"/>
          </p:cNvSpPr>
          <p:nvPr>
            <p:ph type="ftr" sz="quarter" idx="11"/>
          </p:nvPr>
        </p:nvSpPr>
        <p:spPr/>
        <p:txBody>
          <a:bodyPr/>
          <a:lstStyle/>
          <a:p>
            <a:r>
              <a:rPr lang="en-GB"/>
              <a:t>Mats Deutschmann</a:t>
            </a:r>
          </a:p>
        </p:txBody>
      </p:sp>
    </p:spTree>
    <p:extLst>
      <p:ext uri="{BB962C8B-B14F-4D97-AF65-F5344CB8AC3E}">
        <p14:creationId xmlns:p14="http://schemas.microsoft.com/office/powerpoint/2010/main" val="247712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RAVE</a:t>
            </a:r>
          </a:p>
        </p:txBody>
      </p:sp>
      <p:sp>
        <p:nvSpPr>
          <p:cNvPr id="3" name="Platshållare för innehåll 2"/>
          <p:cNvSpPr>
            <a:spLocks noGrp="1"/>
          </p:cNvSpPr>
          <p:nvPr>
            <p:ph idx="1"/>
          </p:nvPr>
        </p:nvSpPr>
        <p:spPr/>
        <p:txBody>
          <a:bodyPr>
            <a:normAutofit fontScale="70000" lnSpcReduction="20000"/>
          </a:bodyPr>
          <a:lstStyle/>
          <a:p>
            <a:r>
              <a:rPr lang="sv-SE" dirty="0"/>
              <a:t>Projektet närmar sig utmaningen att hitta metoder för att öka sociolingvistisk medvetenhet om frågor som rör språk och stereotyper bland lärarstuderande, men även inom andra professionsutbildningar som t ex sociologer och psykologer, på alla nivåer, så att </a:t>
            </a:r>
            <a:r>
              <a:rPr lang="sv-SE" dirty="0" err="1"/>
              <a:t>metalingvistisk</a:t>
            </a:r>
            <a:r>
              <a:rPr lang="sv-SE" dirty="0"/>
              <a:t> kunskap kan omsättas i professionellt språkbruk/beteende. </a:t>
            </a:r>
          </a:p>
          <a:p>
            <a:r>
              <a:rPr lang="sv-SE" dirty="0"/>
              <a:t>Metoderna bygger på digital s.k. "</a:t>
            </a:r>
            <a:r>
              <a:rPr lang="sv-SE" dirty="0" err="1"/>
              <a:t>matched-guise</a:t>
            </a:r>
            <a:r>
              <a:rPr lang="sv-SE" dirty="0"/>
              <a:t> </a:t>
            </a:r>
            <a:r>
              <a:rPr lang="sv-SE" dirty="0" err="1"/>
              <a:t>technique</a:t>
            </a:r>
            <a:r>
              <a:rPr lang="sv-SE" dirty="0"/>
              <a:t>". T ex kan vi idag manipulera röstkvalité i digitala medier så att man kan få en ’manlig’ röst låta ’kvinnlig’ eller ändra på vokalljud för att simulera dialekter. </a:t>
            </a:r>
          </a:p>
          <a:p>
            <a:r>
              <a:rPr lang="sv-SE" dirty="0"/>
              <a:t>Med dessa metoder kan vi ge studenter personliga erfarenheter om hur språkliga intryck påverkar oss omedveten när vi bemöter och bedömer andra. </a:t>
            </a:r>
            <a:endParaRPr lang="en-GB" dirty="0"/>
          </a:p>
          <a:p>
            <a:r>
              <a:rPr lang="en-GB" dirty="0" err="1"/>
              <a:t>Projektet</a:t>
            </a:r>
            <a:r>
              <a:rPr lang="en-GB" dirty="0"/>
              <a:t> </a:t>
            </a:r>
            <a:r>
              <a:rPr lang="en-GB" dirty="0" err="1"/>
              <a:t>syftar</a:t>
            </a:r>
            <a:r>
              <a:rPr lang="en-GB" dirty="0"/>
              <a:t> </a:t>
            </a:r>
            <a:r>
              <a:rPr lang="en-GB" dirty="0" err="1"/>
              <a:t>på</a:t>
            </a:r>
            <a:r>
              <a:rPr lang="en-GB" dirty="0"/>
              <a:t> </a:t>
            </a:r>
            <a:r>
              <a:rPr lang="en-GB" dirty="0" err="1"/>
              <a:t>att</a:t>
            </a:r>
            <a:r>
              <a:rPr lang="en-GB" dirty="0"/>
              <a:t> </a:t>
            </a:r>
            <a:r>
              <a:rPr lang="en-GB" dirty="0" err="1"/>
              <a:t>öka</a:t>
            </a:r>
            <a:r>
              <a:rPr lang="en-GB" dirty="0"/>
              <a:t> </a:t>
            </a:r>
            <a:r>
              <a:rPr lang="en-GB" dirty="0" err="1"/>
              <a:t>medvetenhet</a:t>
            </a:r>
            <a:r>
              <a:rPr lang="en-GB" dirty="0"/>
              <a:t> om </a:t>
            </a:r>
            <a:r>
              <a:rPr lang="en-GB" dirty="0" err="1"/>
              <a:t>dessa</a:t>
            </a:r>
            <a:r>
              <a:rPr lang="en-GB" dirty="0"/>
              <a:t> </a:t>
            </a:r>
            <a:r>
              <a:rPr lang="en-GB" dirty="0" err="1"/>
              <a:t>frågor</a:t>
            </a:r>
            <a:r>
              <a:rPr lang="en-GB" dirty="0"/>
              <a:t>. </a:t>
            </a:r>
          </a:p>
        </p:txBody>
      </p:sp>
    </p:spTree>
    <p:extLst>
      <p:ext uri="{BB962C8B-B14F-4D97-AF65-F5344CB8AC3E}">
        <p14:creationId xmlns:p14="http://schemas.microsoft.com/office/powerpoint/2010/main" val="397297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4400" b="1" dirty="0" err="1"/>
              <a:t>What</a:t>
            </a:r>
            <a:r>
              <a:rPr lang="sv-SE" sz="4400" b="1" dirty="0"/>
              <a:t> is </a:t>
            </a:r>
            <a:r>
              <a:rPr lang="sv-SE" sz="4400" b="1" dirty="0" err="1"/>
              <a:t>matched-guise</a:t>
            </a:r>
            <a:r>
              <a:rPr lang="sv-SE" sz="4400" b="1" dirty="0"/>
              <a:t> </a:t>
            </a:r>
            <a:r>
              <a:rPr lang="sv-SE" sz="4400" b="1" dirty="0" err="1"/>
              <a:t>methodology</a:t>
            </a:r>
            <a:r>
              <a:rPr lang="sv-SE" sz="4400" b="1" dirty="0"/>
              <a:t>?</a:t>
            </a:r>
            <a:endParaRPr lang="en-GB" sz="4400" dirty="0"/>
          </a:p>
        </p:txBody>
      </p:sp>
      <p:sp>
        <p:nvSpPr>
          <p:cNvPr id="3" name="Platshållare för innehåll 2"/>
          <p:cNvSpPr>
            <a:spLocks noGrp="1"/>
          </p:cNvSpPr>
          <p:nvPr>
            <p:ph idx="1"/>
          </p:nvPr>
        </p:nvSpPr>
        <p:spPr/>
        <p:txBody>
          <a:bodyPr>
            <a:normAutofit fontScale="92500" lnSpcReduction="10000"/>
          </a:bodyPr>
          <a:lstStyle/>
          <a:p>
            <a:r>
              <a:rPr lang="sv-SE" b="1" dirty="0"/>
              <a:t> </a:t>
            </a:r>
            <a:r>
              <a:rPr lang="en-GB" dirty="0"/>
              <a:t>In a matched-guise</a:t>
            </a:r>
            <a:r>
              <a:rPr lang="fr-FR" dirty="0"/>
              <a:t> </a:t>
            </a:r>
            <a:r>
              <a:rPr lang="en-GB" dirty="0"/>
              <a:t>set-up (</a:t>
            </a:r>
            <a:r>
              <a:rPr lang="fr-FR" dirty="0"/>
              <a:t>Lambert et al.,1960)</a:t>
            </a:r>
            <a:r>
              <a:rPr lang="en-GB" dirty="0"/>
              <a:t>, the same text (spoken or written) is produced in two or more variants, where the manipulated variable is the perceived identity of the speaker. The method has been used to show how the perceived identity of the speaker influences how we judge the person as well as the text. For example, the same CV may be evaluated very differently depending on whether the name on the CV is of European or Middle Eastern origin. </a:t>
            </a:r>
          </a:p>
          <a:p>
            <a:endParaRPr lang="en-GB" dirty="0"/>
          </a:p>
        </p:txBody>
      </p:sp>
      <p:sp>
        <p:nvSpPr>
          <p:cNvPr id="4" name="Platshållare för datum 3"/>
          <p:cNvSpPr>
            <a:spLocks noGrp="1"/>
          </p:cNvSpPr>
          <p:nvPr>
            <p:ph type="dt" sz="half" idx="10"/>
          </p:nvPr>
        </p:nvSpPr>
        <p:spPr/>
        <p:txBody>
          <a:bodyPr/>
          <a:lstStyle/>
          <a:p>
            <a:fld id="{816F1260-6D2C-204C-8E8E-24DEB244C8A1}" type="datetime1">
              <a:rPr lang="sv-SE" smtClean="0"/>
              <a:t>2019-09-19</a:t>
            </a:fld>
            <a:endParaRPr lang="en-GB"/>
          </a:p>
        </p:txBody>
      </p:sp>
      <p:sp>
        <p:nvSpPr>
          <p:cNvPr id="5" name="Platshållare för sidfot 4"/>
          <p:cNvSpPr>
            <a:spLocks noGrp="1"/>
          </p:cNvSpPr>
          <p:nvPr>
            <p:ph type="ftr" sz="quarter" idx="11"/>
          </p:nvPr>
        </p:nvSpPr>
        <p:spPr/>
        <p:txBody>
          <a:bodyPr/>
          <a:lstStyle/>
          <a:p>
            <a:r>
              <a:rPr lang="en-GB"/>
              <a:t>Mats Deutschmann</a:t>
            </a:r>
          </a:p>
        </p:txBody>
      </p:sp>
    </p:spTree>
    <p:extLst>
      <p:ext uri="{BB962C8B-B14F-4D97-AF65-F5344CB8AC3E}">
        <p14:creationId xmlns:p14="http://schemas.microsoft.com/office/powerpoint/2010/main" val="340843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err="1"/>
              <a:t>Metod</a:t>
            </a:r>
            <a:endParaRPr lang="en-GB" dirty="0"/>
          </a:p>
        </p:txBody>
      </p:sp>
      <p:pic>
        <p:nvPicPr>
          <p:cNvPr id="5" name="Platshållare för innehåll 4" descr="RAVE Matched-Guise experiment - NEW.png"/>
          <p:cNvPicPr>
            <a:picLocks noGrp="1" noChangeAspect="1"/>
          </p:cNvPicPr>
          <p:nvPr>
            <p:ph idx="1"/>
          </p:nvPr>
        </p:nvPicPr>
        <p:blipFill>
          <a:blip r:embed="rId2">
            <a:extLst>
              <a:ext uri="{28A0092B-C50C-407E-A947-70E740481C1C}">
                <a14:useLocalDpi xmlns:a14="http://schemas.microsoft.com/office/drawing/2010/main" val="0"/>
              </a:ext>
            </a:extLst>
          </a:blip>
          <a:srcRect l="-103644" r="-103644"/>
          <a:stretch>
            <a:fillRect/>
          </a:stretch>
        </p:blipFill>
        <p:spPr>
          <a:xfrm>
            <a:off x="-786255" y="1600200"/>
            <a:ext cx="10221321" cy="4937480"/>
          </a:xfrm>
        </p:spPr>
      </p:pic>
    </p:spTree>
    <p:extLst>
      <p:ext uri="{BB962C8B-B14F-4D97-AF65-F5344CB8AC3E}">
        <p14:creationId xmlns:p14="http://schemas.microsoft.com/office/powerpoint/2010/main" val="408857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en-GB" dirty="0" err="1"/>
              <a:t>Så</a:t>
            </a:r>
            <a:r>
              <a:rPr lang="en-GB" dirty="0"/>
              <a:t> </a:t>
            </a:r>
            <a:r>
              <a:rPr lang="en-GB" dirty="0" err="1"/>
              <a:t>vad</a:t>
            </a:r>
            <a:r>
              <a:rPr lang="en-GB" dirty="0"/>
              <a:t> </a:t>
            </a:r>
            <a:r>
              <a:rPr lang="en-GB" dirty="0" err="1"/>
              <a:t>har</a:t>
            </a:r>
            <a:r>
              <a:rPr lang="en-GB" dirty="0"/>
              <a:t> vi </a:t>
            </a:r>
            <a:r>
              <a:rPr lang="en-GB" dirty="0" err="1"/>
              <a:t>egentligen</a:t>
            </a:r>
            <a:r>
              <a:rPr lang="en-GB" dirty="0"/>
              <a:t> </a:t>
            </a:r>
            <a:r>
              <a:rPr lang="en-GB" dirty="0" err="1"/>
              <a:t>gjort</a:t>
            </a:r>
            <a:r>
              <a:rPr lang="en-GB" dirty="0"/>
              <a:t>?</a:t>
            </a:r>
          </a:p>
        </p:txBody>
      </p:sp>
      <p:sp>
        <p:nvSpPr>
          <p:cNvPr id="3" name="Underrubrik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1646577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33552</TotalTime>
  <Words>864</Words>
  <Application>Microsoft Macintosh PowerPoint</Application>
  <PresentationFormat>On-screen Show (4:3)</PresentationFormat>
  <Paragraphs>93</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Office-tema</vt:lpstr>
      <vt:lpstr>Undersökning av hur uttal påverkar ”bedömning”. Experiment under projektet RAVE inom ämnet svenska vid Örebro Universitet.  </vt:lpstr>
      <vt:lpstr>Background Stereotyping</vt:lpstr>
      <vt:lpstr>Examples of previous studies</vt:lpstr>
      <vt:lpstr>Cont.</vt:lpstr>
      <vt:lpstr>Faran med stereotyper</vt:lpstr>
      <vt:lpstr>RAVE</vt:lpstr>
      <vt:lpstr>What is matched-guise methodology?</vt:lpstr>
      <vt:lpstr>Metod</vt:lpstr>
      <vt:lpstr>Så vad har vi egentligen gjort?</vt:lpstr>
      <vt:lpstr>Inspelningarna i detta experiment</vt:lpstr>
      <vt:lpstr>Enkätfrågor Del 1.  Språkliga intryck</vt:lpstr>
      <vt:lpstr>Muntliga framställningar – exempel på bedömningskriterier</vt:lpstr>
      <vt:lpstr>Resultat – del 1 n=173</vt:lpstr>
      <vt:lpstr>Enkätfrågor Del 2.  Intryck av eleven</vt:lpstr>
      <vt:lpstr>Resultat – del 2 n= 173</vt:lpstr>
      <vt:lpstr>Engelsk/Indisk dialekt </vt:lpstr>
      <vt:lpstr>Intryck - talare</vt:lpstr>
      <vt:lpstr>Pilot Umeå 2015</vt:lpstr>
      <vt:lpstr>Diskussioner i mindre grupper</vt:lpstr>
    </vt:vector>
  </TitlesOfParts>
  <Company>Umeå universitet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what have we really been doing?</dc:title>
  <dc:creator>Mats Deutschmann</dc:creator>
  <cp:lastModifiedBy>Microsoft Office-användare</cp:lastModifiedBy>
  <cp:revision>113</cp:revision>
  <dcterms:created xsi:type="dcterms:W3CDTF">2017-03-23T13:26:41Z</dcterms:created>
  <dcterms:modified xsi:type="dcterms:W3CDTF">2019-09-19T14:11:59Z</dcterms:modified>
</cp:coreProperties>
</file>