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9" r:id="rId1"/>
  </p:sldMasterIdLst>
  <p:notesMasterIdLst>
    <p:notesMasterId r:id="rId23"/>
  </p:notesMasterIdLst>
  <p:handoutMasterIdLst>
    <p:handoutMasterId r:id="rId24"/>
  </p:handoutMasterIdLst>
  <p:sldIdLst>
    <p:sldId id="256" r:id="rId2"/>
    <p:sldId id="272" r:id="rId3"/>
    <p:sldId id="314" r:id="rId4"/>
    <p:sldId id="311" r:id="rId5"/>
    <p:sldId id="271" r:id="rId6"/>
    <p:sldId id="258" r:id="rId7"/>
    <p:sldId id="275" r:id="rId8"/>
    <p:sldId id="307" r:id="rId9"/>
    <p:sldId id="284" r:id="rId10"/>
    <p:sldId id="316" r:id="rId11"/>
    <p:sldId id="310" r:id="rId12"/>
    <p:sldId id="315" r:id="rId13"/>
    <p:sldId id="289" r:id="rId14"/>
    <p:sldId id="286" r:id="rId15"/>
    <p:sldId id="312" r:id="rId16"/>
    <p:sldId id="309" r:id="rId17"/>
    <p:sldId id="288" r:id="rId18"/>
    <p:sldId id="313" r:id="rId19"/>
    <p:sldId id="287" r:id="rId20"/>
    <p:sldId id="277" r:id="rId21"/>
    <p:sldId id="308" r:id="rId22"/>
  </p:sldIdLst>
  <p:sldSz cx="9144000" cy="6858000" type="screen4x3"/>
  <p:notesSz cx="6799263" cy="9929813"/>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41"/>
    <p:restoredTop sz="93092"/>
  </p:normalViewPr>
  <p:slideViewPr>
    <p:cSldViewPr snapToGrid="0" snapToObjects="1">
      <p:cViewPr varScale="1">
        <p:scale>
          <a:sx n="149" d="100"/>
          <a:sy n="149" d="100"/>
        </p:scale>
        <p:origin x="728"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Arbetsbok1"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Arbetsbok1"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made0051:Google%20Drive:C-RAVE:Case%20studies:Case%20Study%201%20-%20pilot:Debriefing%20Seychelles:Data%20ALL%20Seychelles%20debriefing%20kopi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made0051:Google%20Drive:C-RAVE:Case%20studies:Case%20Study%201%20-%20pilot:Debriefing%20Seychelles:Data%20ALL%20Seychelles%20debriefing%20kopia.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Arbetsbok1"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oleObject" Target="file:////Users/mtdn/Desktop/data_O&#776;rebro%202018_sept.xlsx" TargetMode="Externa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file:////Users/mtdn/Desktop/2018%20data.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Blad1!$B$3</c:f>
              <c:strCache>
                <c:ptCount val="1"/>
                <c:pt idx="0">
                  <c:v>Male</c:v>
                </c:pt>
              </c:strCache>
            </c:strRef>
          </c:tx>
          <c:spPr>
            <a:solidFill>
              <a:schemeClr val="accent1"/>
            </a:solidFill>
            <a:ln>
              <a:noFill/>
            </a:ln>
            <a:effectLst/>
          </c:spPr>
          <c:invertIfNegative val="0"/>
          <c:cat>
            <c:strRef>
              <c:f>Blad1!$A$4:$A$11</c:f>
              <c:strCache>
                <c:ptCount val="8"/>
                <c:pt idx="0">
                  <c:v>Interrupts</c:v>
                </c:pt>
                <c:pt idx="1">
                  <c:v>Contradicts</c:v>
                </c:pt>
                <c:pt idx="2">
                  <c:v>Takes a lot of space</c:v>
                </c:pt>
                <c:pt idx="3">
                  <c:v>Argues forcefully</c:v>
                </c:pt>
                <c:pt idx="4">
                  <c:v>Signals Interest</c:v>
                </c:pt>
                <c:pt idx="5">
                  <c:v>Sympathetic</c:v>
                </c:pt>
                <c:pt idx="6">
                  <c:v>Knowledgeable</c:v>
                </c:pt>
                <c:pt idx="7">
                  <c:v>Supportive</c:v>
                </c:pt>
              </c:strCache>
            </c:strRef>
          </c:cat>
          <c:val>
            <c:numRef>
              <c:f>Blad1!$B$4:$B$11</c:f>
              <c:numCache>
                <c:formatCode>General</c:formatCode>
                <c:ptCount val="8"/>
                <c:pt idx="0">
                  <c:v>4.43</c:v>
                </c:pt>
                <c:pt idx="1">
                  <c:v>3.86</c:v>
                </c:pt>
                <c:pt idx="2">
                  <c:v>4.8599999999999994</c:v>
                </c:pt>
                <c:pt idx="3">
                  <c:v>3.14</c:v>
                </c:pt>
                <c:pt idx="4">
                  <c:v>3.43</c:v>
                </c:pt>
                <c:pt idx="5">
                  <c:v>4</c:v>
                </c:pt>
                <c:pt idx="6">
                  <c:v>4.8599999999999994</c:v>
                </c:pt>
                <c:pt idx="7">
                  <c:v>3.71</c:v>
                </c:pt>
              </c:numCache>
            </c:numRef>
          </c:val>
          <c:extLst>
            <c:ext xmlns:c16="http://schemas.microsoft.com/office/drawing/2014/chart" uri="{C3380CC4-5D6E-409C-BE32-E72D297353CC}">
              <c16:uniqueId val="{00000000-4053-B14F-8D64-4191773DEA0E}"/>
            </c:ext>
          </c:extLst>
        </c:ser>
        <c:ser>
          <c:idx val="1"/>
          <c:order val="1"/>
          <c:tx>
            <c:strRef>
              <c:f>Blad1!$C$3</c:f>
              <c:strCache>
                <c:ptCount val="1"/>
                <c:pt idx="0">
                  <c:v>Female</c:v>
                </c:pt>
              </c:strCache>
            </c:strRef>
          </c:tx>
          <c:spPr>
            <a:solidFill>
              <a:schemeClr val="accent2"/>
            </a:solidFill>
            <a:ln>
              <a:noFill/>
            </a:ln>
            <a:effectLst/>
          </c:spPr>
          <c:invertIfNegative val="0"/>
          <c:cat>
            <c:strRef>
              <c:f>Blad1!$A$4:$A$11</c:f>
              <c:strCache>
                <c:ptCount val="8"/>
                <c:pt idx="0">
                  <c:v>Interrupts</c:v>
                </c:pt>
                <c:pt idx="1">
                  <c:v>Contradicts</c:v>
                </c:pt>
                <c:pt idx="2">
                  <c:v>Takes a lot of space</c:v>
                </c:pt>
                <c:pt idx="3">
                  <c:v>Argues forcefully</c:v>
                </c:pt>
                <c:pt idx="4">
                  <c:v>Signals Interest</c:v>
                </c:pt>
                <c:pt idx="5">
                  <c:v>Sympathetic</c:v>
                </c:pt>
                <c:pt idx="6">
                  <c:v>Knowledgeable</c:v>
                </c:pt>
                <c:pt idx="7">
                  <c:v>Supportive</c:v>
                </c:pt>
              </c:strCache>
            </c:strRef>
          </c:cat>
          <c:val>
            <c:numRef>
              <c:f>Blad1!$C$4:$C$11</c:f>
              <c:numCache>
                <c:formatCode>General</c:formatCode>
                <c:ptCount val="8"/>
                <c:pt idx="0">
                  <c:v>3.44</c:v>
                </c:pt>
                <c:pt idx="1">
                  <c:v>3.56</c:v>
                </c:pt>
                <c:pt idx="2">
                  <c:v>3.22</c:v>
                </c:pt>
                <c:pt idx="3">
                  <c:v>3.67</c:v>
                </c:pt>
                <c:pt idx="4">
                  <c:v>5.22</c:v>
                </c:pt>
                <c:pt idx="5">
                  <c:v>4</c:v>
                </c:pt>
                <c:pt idx="6">
                  <c:v>5.89</c:v>
                </c:pt>
                <c:pt idx="7">
                  <c:v>4.33</c:v>
                </c:pt>
              </c:numCache>
            </c:numRef>
          </c:val>
          <c:extLst>
            <c:ext xmlns:c16="http://schemas.microsoft.com/office/drawing/2014/chart" uri="{C3380CC4-5D6E-409C-BE32-E72D297353CC}">
              <c16:uniqueId val="{00000001-4053-B14F-8D64-4191773DEA0E}"/>
            </c:ext>
          </c:extLst>
        </c:ser>
        <c:dLbls>
          <c:showLegendKey val="0"/>
          <c:showVal val="0"/>
          <c:showCatName val="0"/>
          <c:showSerName val="0"/>
          <c:showPercent val="0"/>
          <c:showBubbleSize val="0"/>
        </c:dLbls>
        <c:gapWidth val="219"/>
        <c:overlap val="-27"/>
        <c:axId val="259909728"/>
        <c:axId val="289438064"/>
      </c:barChart>
      <c:catAx>
        <c:axId val="259909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89438064"/>
        <c:crosses val="autoZero"/>
        <c:auto val="1"/>
        <c:lblAlgn val="ctr"/>
        <c:lblOffset val="100"/>
        <c:noMultiLvlLbl val="0"/>
      </c:catAx>
      <c:valAx>
        <c:axId val="2894380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59909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Seychelles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Blad1!$B$68</c:f>
              <c:strCache>
                <c:ptCount val="1"/>
                <c:pt idx="0">
                  <c:v>Male</c:v>
                </c:pt>
              </c:strCache>
            </c:strRef>
          </c:tx>
          <c:spPr>
            <a:solidFill>
              <a:schemeClr val="accent1"/>
            </a:solidFill>
            <a:ln>
              <a:noFill/>
            </a:ln>
            <a:effectLst/>
          </c:spPr>
          <c:invertIfNegative val="0"/>
          <c:cat>
            <c:strRef>
              <c:f>Blad1!$A$69:$A$76</c:f>
              <c:strCache>
                <c:ptCount val="8"/>
                <c:pt idx="0">
                  <c:v> Interrups</c:v>
                </c:pt>
                <c:pt idx="1">
                  <c:v>Contradicts</c:v>
                </c:pt>
                <c:pt idx="2">
                  <c:v>Takes alot of space</c:v>
                </c:pt>
                <c:pt idx="3">
                  <c:v>Argues forcefully</c:v>
                </c:pt>
                <c:pt idx="4">
                  <c:v> Signals interest</c:v>
                </c:pt>
                <c:pt idx="5">
                  <c:v>Sympathetic</c:v>
                </c:pt>
                <c:pt idx="6">
                  <c:v>Supportive</c:v>
                </c:pt>
                <c:pt idx="7">
                  <c:v>Knowledgable</c:v>
                </c:pt>
              </c:strCache>
            </c:strRef>
          </c:cat>
          <c:val>
            <c:numRef>
              <c:f>Blad1!$B$69:$B$76</c:f>
              <c:numCache>
                <c:formatCode>General</c:formatCode>
                <c:ptCount val="8"/>
                <c:pt idx="0">
                  <c:v>3.8</c:v>
                </c:pt>
                <c:pt idx="1">
                  <c:v>3</c:v>
                </c:pt>
                <c:pt idx="2">
                  <c:v>2.9</c:v>
                </c:pt>
                <c:pt idx="3">
                  <c:v>3.2</c:v>
                </c:pt>
                <c:pt idx="4">
                  <c:v>4.75</c:v>
                </c:pt>
                <c:pt idx="5">
                  <c:v>4.3499999999999996</c:v>
                </c:pt>
                <c:pt idx="6">
                  <c:v>4.5999999999999996</c:v>
                </c:pt>
                <c:pt idx="7">
                  <c:v>5.05</c:v>
                </c:pt>
              </c:numCache>
            </c:numRef>
          </c:val>
          <c:extLst>
            <c:ext xmlns:c16="http://schemas.microsoft.com/office/drawing/2014/chart" uri="{C3380CC4-5D6E-409C-BE32-E72D297353CC}">
              <c16:uniqueId val="{00000000-513D-2A47-A0EC-88E9CA702F9B}"/>
            </c:ext>
          </c:extLst>
        </c:ser>
        <c:ser>
          <c:idx val="1"/>
          <c:order val="1"/>
          <c:tx>
            <c:strRef>
              <c:f>Blad1!$C$68</c:f>
              <c:strCache>
                <c:ptCount val="1"/>
                <c:pt idx="0">
                  <c:v>Female</c:v>
                </c:pt>
              </c:strCache>
            </c:strRef>
          </c:tx>
          <c:spPr>
            <a:solidFill>
              <a:schemeClr val="accent2"/>
            </a:solidFill>
            <a:ln>
              <a:noFill/>
            </a:ln>
            <a:effectLst/>
          </c:spPr>
          <c:invertIfNegative val="0"/>
          <c:cat>
            <c:strRef>
              <c:f>Blad1!$A$69:$A$76</c:f>
              <c:strCache>
                <c:ptCount val="8"/>
                <c:pt idx="0">
                  <c:v> Interrups</c:v>
                </c:pt>
                <c:pt idx="1">
                  <c:v>Contradicts</c:v>
                </c:pt>
                <c:pt idx="2">
                  <c:v>Takes alot of space</c:v>
                </c:pt>
                <c:pt idx="3">
                  <c:v>Argues forcefully</c:v>
                </c:pt>
                <c:pt idx="4">
                  <c:v> Signals interest</c:v>
                </c:pt>
                <c:pt idx="5">
                  <c:v>Sympathetic</c:v>
                </c:pt>
                <c:pt idx="6">
                  <c:v>Supportive</c:v>
                </c:pt>
                <c:pt idx="7">
                  <c:v>Knowledgable</c:v>
                </c:pt>
              </c:strCache>
            </c:strRef>
          </c:cat>
          <c:val>
            <c:numRef>
              <c:f>Blad1!$C$69:$C$76</c:f>
              <c:numCache>
                <c:formatCode>General</c:formatCode>
                <c:ptCount val="8"/>
                <c:pt idx="0">
                  <c:v>4.5</c:v>
                </c:pt>
                <c:pt idx="1">
                  <c:v>4.5999999999999996</c:v>
                </c:pt>
                <c:pt idx="2">
                  <c:v>4.25</c:v>
                </c:pt>
                <c:pt idx="3">
                  <c:v>4.2750000000000004</c:v>
                </c:pt>
                <c:pt idx="4">
                  <c:v>5.5149999999999997</c:v>
                </c:pt>
                <c:pt idx="5">
                  <c:v>4.2</c:v>
                </c:pt>
                <c:pt idx="6">
                  <c:v>4.4649999999999999</c:v>
                </c:pt>
                <c:pt idx="7">
                  <c:v>5.39</c:v>
                </c:pt>
              </c:numCache>
            </c:numRef>
          </c:val>
          <c:extLst>
            <c:ext xmlns:c16="http://schemas.microsoft.com/office/drawing/2014/chart" uri="{C3380CC4-5D6E-409C-BE32-E72D297353CC}">
              <c16:uniqueId val="{00000001-513D-2A47-A0EC-88E9CA702F9B}"/>
            </c:ext>
          </c:extLst>
        </c:ser>
        <c:dLbls>
          <c:showLegendKey val="0"/>
          <c:showVal val="0"/>
          <c:showCatName val="0"/>
          <c:showSerName val="0"/>
          <c:showPercent val="0"/>
          <c:showBubbleSize val="0"/>
        </c:dLbls>
        <c:gapWidth val="219"/>
        <c:overlap val="-27"/>
        <c:axId val="258019312"/>
        <c:axId val="258021360"/>
      </c:barChart>
      <c:catAx>
        <c:axId val="258019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58021360"/>
        <c:crosses val="autoZero"/>
        <c:auto val="1"/>
        <c:lblAlgn val="ctr"/>
        <c:lblOffset val="100"/>
        <c:noMultiLvlLbl val="0"/>
      </c:catAx>
      <c:valAx>
        <c:axId val="2580213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580193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radarChart>
        <c:radarStyle val="marker"/>
        <c:varyColors val="0"/>
        <c:ser>
          <c:idx val="0"/>
          <c:order val="0"/>
          <c:tx>
            <c:strRef>
              <c:f>Blad1!$B$2</c:f>
              <c:strCache>
                <c:ptCount val="1"/>
                <c:pt idx="0">
                  <c:v>Male</c:v>
                </c:pt>
              </c:strCache>
            </c:strRef>
          </c:tx>
          <c:cat>
            <c:strRef>
              <c:f>Blad1!$A$3:$A$10</c:f>
              <c:strCache>
                <c:ptCount val="8"/>
                <c:pt idx="0">
                  <c:v> Interrups</c:v>
                </c:pt>
                <c:pt idx="1">
                  <c:v>Contradicts</c:v>
                </c:pt>
                <c:pt idx="2">
                  <c:v>Takes alot of space</c:v>
                </c:pt>
                <c:pt idx="3">
                  <c:v>Argues forcefully</c:v>
                </c:pt>
                <c:pt idx="4">
                  <c:v> Signals interest</c:v>
                </c:pt>
                <c:pt idx="5">
                  <c:v>Sympathetic</c:v>
                </c:pt>
                <c:pt idx="6">
                  <c:v>Supportive</c:v>
                </c:pt>
                <c:pt idx="7">
                  <c:v>Knowledgable</c:v>
                </c:pt>
              </c:strCache>
            </c:strRef>
          </c:cat>
          <c:val>
            <c:numRef>
              <c:f>Blad1!$B$3:$B$10</c:f>
              <c:numCache>
                <c:formatCode>General</c:formatCode>
                <c:ptCount val="8"/>
                <c:pt idx="0">
                  <c:v>5</c:v>
                </c:pt>
                <c:pt idx="1">
                  <c:v>5.25</c:v>
                </c:pt>
                <c:pt idx="2">
                  <c:v>4.63</c:v>
                </c:pt>
                <c:pt idx="3">
                  <c:v>3.63</c:v>
                </c:pt>
                <c:pt idx="4">
                  <c:v>4</c:v>
                </c:pt>
                <c:pt idx="5">
                  <c:v>3.88</c:v>
                </c:pt>
                <c:pt idx="6">
                  <c:v>3.5</c:v>
                </c:pt>
                <c:pt idx="7">
                  <c:v>5.13</c:v>
                </c:pt>
              </c:numCache>
            </c:numRef>
          </c:val>
          <c:extLst>
            <c:ext xmlns:c16="http://schemas.microsoft.com/office/drawing/2014/chart" uri="{C3380CC4-5D6E-409C-BE32-E72D297353CC}">
              <c16:uniqueId val="{00000000-C9B1-4C48-A5F1-27E1A7FD852E}"/>
            </c:ext>
          </c:extLst>
        </c:ser>
        <c:ser>
          <c:idx val="1"/>
          <c:order val="1"/>
          <c:tx>
            <c:strRef>
              <c:f>Blad1!$C$2</c:f>
              <c:strCache>
                <c:ptCount val="1"/>
                <c:pt idx="0">
                  <c:v>Female</c:v>
                </c:pt>
              </c:strCache>
            </c:strRef>
          </c:tx>
          <c:cat>
            <c:strRef>
              <c:f>Blad1!$A$3:$A$10</c:f>
              <c:strCache>
                <c:ptCount val="8"/>
                <c:pt idx="0">
                  <c:v> Interrups</c:v>
                </c:pt>
                <c:pt idx="1">
                  <c:v>Contradicts</c:v>
                </c:pt>
                <c:pt idx="2">
                  <c:v>Takes alot of space</c:v>
                </c:pt>
                <c:pt idx="3">
                  <c:v>Argues forcefully</c:v>
                </c:pt>
                <c:pt idx="4">
                  <c:v> Signals interest</c:v>
                </c:pt>
                <c:pt idx="5">
                  <c:v>Sympathetic</c:v>
                </c:pt>
                <c:pt idx="6">
                  <c:v>Supportive</c:v>
                </c:pt>
                <c:pt idx="7">
                  <c:v>Knowledgable</c:v>
                </c:pt>
              </c:strCache>
            </c:strRef>
          </c:cat>
          <c:val>
            <c:numRef>
              <c:f>Blad1!$C$3:$C$10</c:f>
              <c:numCache>
                <c:formatCode>General</c:formatCode>
                <c:ptCount val="8"/>
                <c:pt idx="0">
                  <c:v>3.75</c:v>
                </c:pt>
                <c:pt idx="1">
                  <c:v>3.25</c:v>
                </c:pt>
                <c:pt idx="2">
                  <c:v>3.3</c:v>
                </c:pt>
                <c:pt idx="3">
                  <c:v>3.25</c:v>
                </c:pt>
                <c:pt idx="4">
                  <c:v>5.2</c:v>
                </c:pt>
                <c:pt idx="5">
                  <c:v>4.5</c:v>
                </c:pt>
                <c:pt idx="6">
                  <c:v>4.2</c:v>
                </c:pt>
                <c:pt idx="7">
                  <c:v>5.25</c:v>
                </c:pt>
              </c:numCache>
            </c:numRef>
          </c:val>
          <c:extLst>
            <c:ext xmlns:c16="http://schemas.microsoft.com/office/drawing/2014/chart" uri="{C3380CC4-5D6E-409C-BE32-E72D297353CC}">
              <c16:uniqueId val="{00000001-C9B1-4C48-A5F1-27E1A7FD852E}"/>
            </c:ext>
          </c:extLst>
        </c:ser>
        <c:dLbls>
          <c:showLegendKey val="0"/>
          <c:showVal val="0"/>
          <c:showCatName val="0"/>
          <c:showSerName val="0"/>
          <c:showPercent val="0"/>
          <c:showBubbleSize val="0"/>
        </c:dLbls>
        <c:axId val="2133821176"/>
        <c:axId val="2133815896"/>
      </c:radarChart>
      <c:catAx>
        <c:axId val="2133821176"/>
        <c:scaling>
          <c:orientation val="minMax"/>
        </c:scaling>
        <c:delete val="0"/>
        <c:axPos val="b"/>
        <c:majorGridlines/>
        <c:numFmt formatCode="General" sourceLinked="0"/>
        <c:majorTickMark val="out"/>
        <c:minorTickMark val="none"/>
        <c:tickLblPos val="nextTo"/>
        <c:crossAx val="2133815896"/>
        <c:crosses val="autoZero"/>
        <c:auto val="1"/>
        <c:lblAlgn val="ctr"/>
        <c:lblOffset val="100"/>
        <c:noMultiLvlLbl val="0"/>
      </c:catAx>
      <c:valAx>
        <c:axId val="2133815896"/>
        <c:scaling>
          <c:orientation val="minMax"/>
        </c:scaling>
        <c:delete val="0"/>
        <c:axPos val="l"/>
        <c:majorGridlines/>
        <c:numFmt formatCode="General" sourceLinked="1"/>
        <c:majorTickMark val="cross"/>
        <c:minorTickMark val="none"/>
        <c:tickLblPos val="nextTo"/>
        <c:crossAx val="2133821176"/>
        <c:crosses val="autoZero"/>
        <c:crossBetween val="between"/>
      </c:valAx>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radarChart>
        <c:radarStyle val="marker"/>
        <c:varyColors val="0"/>
        <c:ser>
          <c:idx val="0"/>
          <c:order val="0"/>
          <c:tx>
            <c:strRef>
              <c:f>Blad1!$B$31</c:f>
              <c:strCache>
                <c:ptCount val="1"/>
                <c:pt idx="0">
                  <c:v>Male</c:v>
                </c:pt>
              </c:strCache>
            </c:strRef>
          </c:tx>
          <c:cat>
            <c:strRef>
              <c:f>Blad1!$A$32:$A$39</c:f>
              <c:strCache>
                <c:ptCount val="8"/>
                <c:pt idx="0">
                  <c:v> Interrups</c:v>
                </c:pt>
                <c:pt idx="1">
                  <c:v>Contradicts</c:v>
                </c:pt>
                <c:pt idx="2">
                  <c:v>Takes alot of space</c:v>
                </c:pt>
                <c:pt idx="3">
                  <c:v>Argues forcefully</c:v>
                </c:pt>
                <c:pt idx="4">
                  <c:v> Signals interest</c:v>
                </c:pt>
                <c:pt idx="5">
                  <c:v>Sympathetic</c:v>
                </c:pt>
                <c:pt idx="6">
                  <c:v>Supportive</c:v>
                </c:pt>
                <c:pt idx="7">
                  <c:v>Knowledgable</c:v>
                </c:pt>
              </c:strCache>
            </c:strRef>
          </c:cat>
          <c:val>
            <c:numRef>
              <c:f>Blad1!$B$32:$B$39</c:f>
              <c:numCache>
                <c:formatCode>General</c:formatCode>
                <c:ptCount val="8"/>
                <c:pt idx="0">
                  <c:v>3.8</c:v>
                </c:pt>
                <c:pt idx="1">
                  <c:v>3</c:v>
                </c:pt>
                <c:pt idx="2">
                  <c:v>2.9</c:v>
                </c:pt>
                <c:pt idx="3">
                  <c:v>3.2</c:v>
                </c:pt>
                <c:pt idx="4">
                  <c:v>4.75</c:v>
                </c:pt>
                <c:pt idx="5">
                  <c:v>4.3499999999999996</c:v>
                </c:pt>
                <c:pt idx="6">
                  <c:v>4.5999999999999996</c:v>
                </c:pt>
                <c:pt idx="7">
                  <c:v>5.0500000000000007</c:v>
                </c:pt>
              </c:numCache>
            </c:numRef>
          </c:val>
          <c:extLst>
            <c:ext xmlns:c16="http://schemas.microsoft.com/office/drawing/2014/chart" uri="{C3380CC4-5D6E-409C-BE32-E72D297353CC}">
              <c16:uniqueId val="{00000000-DB2A-1741-8B66-6154299B46AD}"/>
            </c:ext>
          </c:extLst>
        </c:ser>
        <c:ser>
          <c:idx val="1"/>
          <c:order val="1"/>
          <c:tx>
            <c:strRef>
              <c:f>Blad1!$C$31</c:f>
              <c:strCache>
                <c:ptCount val="1"/>
                <c:pt idx="0">
                  <c:v>Female</c:v>
                </c:pt>
              </c:strCache>
            </c:strRef>
          </c:tx>
          <c:cat>
            <c:strRef>
              <c:f>Blad1!$A$32:$A$39</c:f>
              <c:strCache>
                <c:ptCount val="8"/>
                <c:pt idx="0">
                  <c:v> Interrups</c:v>
                </c:pt>
                <c:pt idx="1">
                  <c:v>Contradicts</c:v>
                </c:pt>
                <c:pt idx="2">
                  <c:v>Takes alot of space</c:v>
                </c:pt>
                <c:pt idx="3">
                  <c:v>Argues forcefully</c:v>
                </c:pt>
                <c:pt idx="4">
                  <c:v> Signals interest</c:v>
                </c:pt>
                <c:pt idx="5">
                  <c:v>Sympathetic</c:v>
                </c:pt>
                <c:pt idx="6">
                  <c:v>Supportive</c:v>
                </c:pt>
                <c:pt idx="7">
                  <c:v>Knowledgable</c:v>
                </c:pt>
              </c:strCache>
            </c:strRef>
          </c:cat>
          <c:val>
            <c:numRef>
              <c:f>Blad1!$C$32:$C$39</c:f>
              <c:numCache>
                <c:formatCode>General</c:formatCode>
                <c:ptCount val="8"/>
                <c:pt idx="0">
                  <c:v>4.5</c:v>
                </c:pt>
                <c:pt idx="1">
                  <c:v>4.5999999999999996</c:v>
                </c:pt>
                <c:pt idx="2">
                  <c:v>4.25</c:v>
                </c:pt>
                <c:pt idx="3">
                  <c:v>4.2750000000000004</c:v>
                </c:pt>
                <c:pt idx="4">
                  <c:v>5.5150000000000006</c:v>
                </c:pt>
                <c:pt idx="5">
                  <c:v>4.2</c:v>
                </c:pt>
                <c:pt idx="6">
                  <c:v>4.4649999999999999</c:v>
                </c:pt>
                <c:pt idx="7">
                  <c:v>5.39</c:v>
                </c:pt>
              </c:numCache>
            </c:numRef>
          </c:val>
          <c:extLst>
            <c:ext xmlns:c16="http://schemas.microsoft.com/office/drawing/2014/chart" uri="{C3380CC4-5D6E-409C-BE32-E72D297353CC}">
              <c16:uniqueId val="{00000001-DB2A-1741-8B66-6154299B46AD}"/>
            </c:ext>
          </c:extLst>
        </c:ser>
        <c:dLbls>
          <c:showLegendKey val="0"/>
          <c:showVal val="0"/>
          <c:showCatName val="0"/>
          <c:showSerName val="0"/>
          <c:showPercent val="0"/>
          <c:showBubbleSize val="0"/>
        </c:dLbls>
        <c:axId val="2133829752"/>
        <c:axId val="2133831176"/>
      </c:radarChart>
      <c:catAx>
        <c:axId val="2133829752"/>
        <c:scaling>
          <c:orientation val="minMax"/>
        </c:scaling>
        <c:delete val="0"/>
        <c:axPos val="b"/>
        <c:majorGridlines/>
        <c:numFmt formatCode="General" sourceLinked="0"/>
        <c:majorTickMark val="out"/>
        <c:minorTickMark val="none"/>
        <c:tickLblPos val="nextTo"/>
        <c:crossAx val="2133831176"/>
        <c:crosses val="autoZero"/>
        <c:auto val="1"/>
        <c:lblAlgn val="ctr"/>
        <c:lblOffset val="100"/>
        <c:noMultiLvlLbl val="0"/>
      </c:catAx>
      <c:valAx>
        <c:axId val="2133831176"/>
        <c:scaling>
          <c:orientation val="minMax"/>
        </c:scaling>
        <c:delete val="0"/>
        <c:axPos val="l"/>
        <c:majorGridlines/>
        <c:numFmt formatCode="General" sourceLinked="1"/>
        <c:majorTickMark val="out"/>
        <c:minorTickMark val="none"/>
        <c:tickLblPos val="nextTo"/>
        <c:crossAx val="2133829752"/>
        <c:crosses val="autoZero"/>
        <c:crossBetween val="between"/>
      </c:valAx>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Seychelles summary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Blad1!$A$90</c:f>
              <c:strCache>
                <c:ptCount val="1"/>
                <c:pt idx="0">
                  <c:v>Male</c:v>
                </c:pt>
              </c:strCache>
            </c:strRef>
          </c:tx>
          <c:spPr>
            <a:solidFill>
              <a:schemeClr val="accent1"/>
            </a:solidFill>
            <a:ln>
              <a:noFill/>
            </a:ln>
            <a:effectLst/>
          </c:spPr>
          <c:invertIfNegative val="0"/>
          <c:cat>
            <c:strRef>
              <c:f>Blad1!$B$89:$C$89</c:f>
              <c:strCache>
                <c:ptCount val="2"/>
                <c:pt idx="0">
                  <c:v>Male (?) features</c:v>
                </c:pt>
                <c:pt idx="1">
                  <c:v>Female (?) features</c:v>
                </c:pt>
              </c:strCache>
            </c:strRef>
          </c:cat>
          <c:val>
            <c:numRef>
              <c:f>Blad1!$B$90:$C$90</c:f>
              <c:numCache>
                <c:formatCode>General</c:formatCode>
                <c:ptCount val="2"/>
                <c:pt idx="0">
                  <c:v>3.2</c:v>
                </c:pt>
                <c:pt idx="1">
                  <c:v>4.4000000000000004</c:v>
                </c:pt>
              </c:numCache>
            </c:numRef>
          </c:val>
          <c:extLst>
            <c:ext xmlns:c16="http://schemas.microsoft.com/office/drawing/2014/chart" uri="{C3380CC4-5D6E-409C-BE32-E72D297353CC}">
              <c16:uniqueId val="{00000000-A26F-2947-A904-1670CB2741E7}"/>
            </c:ext>
          </c:extLst>
        </c:ser>
        <c:ser>
          <c:idx val="1"/>
          <c:order val="1"/>
          <c:tx>
            <c:strRef>
              <c:f>Blad1!$A$91</c:f>
              <c:strCache>
                <c:ptCount val="1"/>
                <c:pt idx="0">
                  <c:v>Female</c:v>
                </c:pt>
              </c:strCache>
            </c:strRef>
          </c:tx>
          <c:spPr>
            <a:solidFill>
              <a:schemeClr val="accent2"/>
            </a:solidFill>
            <a:ln>
              <a:noFill/>
            </a:ln>
            <a:effectLst/>
          </c:spPr>
          <c:invertIfNegative val="0"/>
          <c:cat>
            <c:strRef>
              <c:f>Blad1!$B$89:$C$89</c:f>
              <c:strCache>
                <c:ptCount val="2"/>
                <c:pt idx="0">
                  <c:v>Male (?) features</c:v>
                </c:pt>
                <c:pt idx="1">
                  <c:v>Female (?) features</c:v>
                </c:pt>
              </c:strCache>
            </c:strRef>
          </c:cat>
          <c:val>
            <c:numRef>
              <c:f>Blad1!$B$91:$C$91</c:f>
              <c:numCache>
                <c:formatCode>General</c:formatCode>
                <c:ptCount val="2"/>
                <c:pt idx="0">
                  <c:v>4.5999999999999996</c:v>
                </c:pt>
                <c:pt idx="1">
                  <c:v>4.9000000000000004</c:v>
                </c:pt>
              </c:numCache>
            </c:numRef>
          </c:val>
          <c:extLst>
            <c:ext xmlns:c16="http://schemas.microsoft.com/office/drawing/2014/chart" uri="{C3380CC4-5D6E-409C-BE32-E72D297353CC}">
              <c16:uniqueId val="{00000001-A26F-2947-A904-1670CB2741E7}"/>
            </c:ext>
          </c:extLst>
        </c:ser>
        <c:dLbls>
          <c:showLegendKey val="0"/>
          <c:showVal val="0"/>
          <c:showCatName val="0"/>
          <c:showSerName val="0"/>
          <c:showPercent val="0"/>
          <c:showBubbleSize val="0"/>
        </c:dLbls>
        <c:gapWidth val="219"/>
        <c:overlap val="-27"/>
        <c:axId val="286229632"/>
        <c:axId val="296634576"/>
      </c:barChart>
      <c:catAx>
        <c:axId val="28622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96634576"/>
        <c:crosses val="autoZero"/>
        <c:auto val="1"/>
        <c:lblAlgn val="ctr"/>
        <c:lblOffset val="100"/>
        <c:noMultiLvlLbl val="0"/>
      </c:catAx>
      <c:valAx>
        <c:axId val="2966345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86229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Blad1!$E$55</c:f>
              <c:strCache>
                <c:ptCount val="1"/>
                <c:pt idx="0">
                  <c:v>Sweden</c:v>
                </c:pt>
              </c:strCache>
            </c:strRef>
          </c:tx>
          <c:spPr>
            <a:solidFill>
              <a:schemeClr val="accent1"/>
            </a:solidFill>
            <a:ln>
              <a:noFill/>
            </a:ln>
            <a:effectLst/>
          </c:spPr>
          <c:invertIfNegative val="0"/>
          <c:cat>
            <c:strRef>
              <c:f>Blad1!$D$56:$D$65</c:f>
              <c:strCache>
                <c:ptCount val="10"/>
                <c:pt idx="0">
                  <c:v>speaking more than others</c:v>
                </c:pt>
                <c:pt idx="1">
                  <c:v>Interrupting</c:v>
                </c:pt>
                <c:pt idx="2">
                  <c:v>argumentative</c:v>
                </c:pt>
                <c:pt idx="3">
                  <c:v>being assertive</c:v>
                </c:pt>
                <c:pt idx="4">
                  <c:v>referring to factual knowldge</c:v>
                </c:pt>
                <c:pt idx="5">
                  <c:v>asking follow up questions</c:v>
                </c:pt>
                <c:pt idx="6">
                  <c:v>being polite</c:v>
                </c:pt>
                <c:pt idx="7">
                  <c:v>signalling interest</c:v>
                </c:pt>
                <c:pt idx="8">
                  <c:v>being supportive</c:v>
                </c:pt>
                <c:pt idx="9">
                  <c:v>being uncertain</c:v>
                </c:pt>
              </c:strCache>
            </c:strRef>
          </c:cat>
          <c:val>
            <c:numRef>
              <c:f>Blad1!$E$56:$E$65</c:f>
              <c:numCache>
                <c:formatCode>General</c:formatCode>
                <c:ptCount val="10"/>
                <c:pt idx="0">
                  <c:v>-0.8</c:v>
                </c:pt>
                <c:pt idx="1">
                  <c:v>-0.7</c:v>
                </c:pt>
                <c:pt idx="2">
                  <c:v>-0.9</c:v>
                </c:pt>
                <c:pt idx="3">
                  <c:v>-0.5</c:v>
                </c:pt>
                <c:pt idx="4">
                  <c:v>-0.4</c:v>
                </c:pt>
                <c:pt idx="5">
                  <c:v>0.48</c:v>
                </c:pt>
                <c:pt idx="6">
                  <c:v>1</c:v>
                </c:pt>
                <c:pt idx="7">
                  <c:v>0.65</c:v>
                </c:pt>
                <c:pt idx="8">
                  <c:v>0.85</c:v>
                </c:pt>
                <c:pt idx="9">
                  <c:v>0.5</c:v>
                </c:pt>
              </c:numCache>
            </c:numRef>
          </c:val>
          <c:extLst>
            <c:ext xmlns:c16="http://schemas.microsoft.com/office/drawing/2014/chart" uri="{C3380CC4-5D6E-409C-BE32-E72D297353CC}">
              <c16:uniqueId val="{00000000-F892-644C-A4EE-A50DAF10613A}"/>
            </c:ext>
          </c:extLst>
        </c:ser>
        <c:ser>
          <c:idx val="1"/>
          <c:order val="1"/>
          <c:tx>
            <c:strRef>
              <c:f>Blad1!$F$55</c:f>
              <c:strCache>
                <c:ptCount val="1"/>
                <c:pt idx="0">
                  <c:v>Seychelles</c:v>
                </c:pt>
              </c:strCache>
            </c:strRef>
          </c:tx>
          <c:spPr>
            <a:solidFill>
              <a:schemeClr val="accent2"/>
            </a:solidFill>
            <a:ln>
              <a:noFill/>
            </a:ln>
            <a:effectLst/>
          </c:spPr>
          <c:invertIfNegative val="0"/>
          <c:cat>
            <c:strRef>
              <c:f>Blad1!$D$56:$D$65</c:f>
              <c:strCache>
                <c:ptCount val="10"/>
                <c:pt idx="0">
                  <c:v>speaking more than others</c:v>
                </c:pt>
                <c:pt idx="1">
                  <c:v>Interrupting</c:v>
                </c:pt>
                <c:pt idx="2">
                  <c:v>argumentative</c:v>
                </c:pt>
                <c:pt idx="3">
                  <c:v>being assertive</c:v>
                </c:pt>
                <c:pt idx="4">
                  <c:v>referring to factual knowldge</c:v>
                </c:pt>
                <c:pt idx="5">
                  <c:v>asking follow up questions</c:v>
                </c:pt>
                <c:pt idx="6">
                  <c:v>being polite</c:v>
                </c:pt>
                <c:pt idx="7">
                  <c:v>signalling interest</c:v>
                </c:pt>
                <c:pt idx="8">
                  <c:v>being supportive</c:v>
                </c:pt>
                <c:pt idx="9">
                  <c:v>being uncertain</c:v>
                </c:pt>
              </c:strCache>
            </c:strRef>
          </c:cat>
          <c:val>
            <c:numRef>
              <c:f>Blad1!$F$56:$F$65</c:f>
              <c:numCache>
                <c:formatCode>General</c:formatCode>
                <c:ptCount val="10"/>
                <c:pt idx="0">
                  <c:v>1.2</c:v>
                </c:pt>
                <c:pt idx="1">
                  <c:v>0.86</c:v>
                </c:pt>
                <c:pt idx="2">
                  <c:v>1.2</c:v>
                </c:pt>
                <c:pt idx="3">
                  <c:v>0.7</c:v>
                </c:pt>
                <c:pt idx="4">
                  <c:v>0.3</c:v>
                </c:pt>
                <c:pt idx="5">
                  <c:v>1.1000000000000001</c:v>
                </c:pt>
                <c:pt idx="6">
                  <c:v>1.1000000000000001</c:v>
                </c:pt>
                <c:pt idx="7">
                  <c:v>0.1</c:v>
                </c:pt>
                <c:pt idx="8">
                  <c:v>0.1</c:v>
                </c:pt>
                <c:pt idx="9">
                  <c:v>-0.4</c:v>
                </c:pt>
              </c:numCache>
            </c:numRef>
          </c:val>
          <c:extLst>
            <c:ext xmlns:c16="http://schemas.microsoft.com/office/drawing/2014/chart" uri="{C3380CC4-5D6E-409C-BE32-E72D297353CC}">
              <c16:uniqueId val="{00000001-F892-644C-A4EE-A50DAF10613A}"/>
            </c:ext>
          </c:extLst>
        </c:ser>
        <c:dLbls>
          <c:showLegendKey val="0"/>
          <c:showVal val="0"/>
          <c:showCatName val="0"/>
          <c:showSerName val="0"/>
          <c:showPercent val="0"/>
          <c:showBubbleSize val="0"/>
        </c:dLbls>
        <c:gapWidth val="182"/>
        <c:axId val="1673348799"/>
        <c:axId val="1722053807"/>
      </c:barChart>
      <c:catAx>
        <c:axId val="167334879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sv-SE"/>
          </a:p>
        </c:txPr>
        <c:crossAx val="1722053807"/>
        <c:crosses val="autoZero"/>
        <c:auto val="1"/>
        <c:lblAlgn val="ctr"/>
        <c:lblOffset val="100"/>
        <c:noMultiLvlLbl val="0"/>
      </c:catAx>
      <c:valAx>
        <c:axId val="172205380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6733487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Adjusted Seychelles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Blad1!$A$102</c:f>
              <c:strCache>
                <c:ptCount val="1"/>
                <c:pt idx="0">
                  <c:v>Male</c:v>
                </c:pt>
              </c:strCache>
            </c:strRef>
          </c:tx>
          <c:spPr>
            <a:solidFill>
              <a:schemeClr val="accent1"/>
            </a:solidFill>
            <a:ln>
              <a:noFill/>
            </a:ln>
            <a:effectLst/>
          </c:spPr>
          <c:invertIfNegative val="0"/>
          <c:cat>
            <c:strRef>
              <c:f>Blad1!$B$101:$C$101</c:f>
              <c:strCache>
                <c:ptCount val="2"/>
                <c:pt idx="0">
                  <c:v>Adjusted male features</c:v>
                </c:pt>
                <c:pt idx="1">
                  <c:v>Adjusted female features</c:v>
                </c:pt>
              </c:strCache>
            </c:strRef>
          </c:cat>
          <c:val>
            <c:numRef>
              <c:f>Blad1!$B$102:$C$102</c:f>
              <c:numCache>
                <c:formatCode>General</c:formatCode>
                <c:ptCount val="2"/>
                <c:pt idx="0">
                  <c:v>4.47</c:v>
                </c:pt>
                <c:pt idx="1">
                  <c:v>3.5</c:v>
                </c:pt>
              </c:numCache>
            </c:numRef>
          </c:val>
          <c:extLst>
            <c:ext xmlns:c16="http://schemas.microsoft.com/office/drawing/2014/chart" uri="{C3380CC4-5D6E-409C-BE32-E72D297353CC}">
              <c16:uniqueId val="{00000000-AB90-194F-BFF6-693170D2AFF0}"/>
            </c:ext>
          </c:extLst>
        </c:ser>
        <c:ser>
          <c:idx val="1"/>
          <c:order val="1"/>
          <c:tx>
            <c:strRef>
              <c:f>Blad1!$A$103</c:f>
              <c:strCache>
                <c:ptCount val="1"/>
                <c:pt idx="0">
                  <c:v>Female</c:v>
                </c:pt>
              </c:strCache>
            </c:strRef>
          </c:tx>
          <c:spPr>
            <a:solidFill>
              <a:schemeClr val="accent2"/>
            </a:solidFill>
            <a:ln>
              <a:noFill/>
            </a:ln>
            <a:effectLst/>
          </c:spPr>
          <c:invertIfNegative val="0"/>
          <c:cat>
            <c:strRef>
              <c:f>Blad1!$B$101:$C$101</c:f>
              <c:strCache>
                <c:ptCount val="2"/>
                <c:pt idx="0">
                  <c:v>Adjusted male features</c:v>
                </c:pt>
                <c:pt idx="1">
                  <c:v>Adjusted female features</c:v>
                </c:pt>
              </c:strCache>
            </c:strRef>
          </c:cat>
          <c:val>
            <c:numRef>
              <c:f>Blad1!$B$103:$C$103</c:f>
              <c:numCache>
                <c:formatCode>General</c:formatCode>
                <c:ptCount val="2"/>
                <c:pt idx="0">
                  <c:v>4.3</c:v>
                </c:pt>
                <c:pt idx="1">
                  <c:v>4.5999999999999996</c:v>
                </c:pt>
              </c:numCache>
            </c:numRef>
          </c:val>
          <c:extLst>
            <c:ext xmlns:c16="http://schemas.microsoft.com/office/drawing/2014/chart" uri="{C3380CC4-5D6E-409C-BE32-E72D297353CC}">
              <c16:uniqueId val="{00000001-AB90-194F-BFF6-693170D2AFF0}"/>
            </c:ext>
          </c:extLst>
        </c:ser>
        <c:dLbls>
          <c:showLegendKey val="0"/>
          <c:showVal val="0"/>
          <c:showCatName val="0"/>
          <c:showSerName val="0"/>
          <c:showPercent val="0"/>
          <c:showBubbleSize val="0"/>
        </c:dLbls>
        <c:gapWidth val="219"/>
        <c:overlap val="-27"/>
        <c:axId val="334719440"/>
        <c:axId val="334780160"/>
      </c:barChart>
      <c:catAx>
        <c:axId val="334719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34780160"/>
        <c:crosses val="autoZero"/>
        <c:auto val="1"/>
        <c:lblAlgn val="ctr"/>
        <c:lblOffset val="100"/>
        <c:noMultiLvlLbl val="0"/>
      </c:catAx>
      <c:valAx>
        <c:axId val="334780160"/>
        <c:scaling>
          <c:orientation val="minMax"/>
          <c:min val="2"/>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34719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0.03762</cdr:x>
      <cdr:y>0.35036</cdr:y>
    </cdr:from>
    <cdr:to>
      <cdr:x>0.15636</cdr:x>
      <cdr:y>0.53079</cdr:y>
    </cdr:to>
    <cdr:sp macro="" textlink="">
      <cdr:nvSpPr>
        <cdr:cNvPr id="2" name="Oval 12"/>
        <cdr:cNvSpPr/>
      </cdr:nvSpPr>
      <cdr:spPr>
        <a:xfrm xmlns:a="http://schemas.openxmlformats.org/drawingml/2006/main">
          <a:off x="271087" y="1552832"/>
          <a:ext cx="855614" cy="799700"/>
        </a:xfrm>
        <a:prstGeom xmlns:a="http://schemas.openxmlformats.org/drawingml/2006/main" prst="ellipse">
          <a:avLst/>
        </a:prstGeom>
        <a:noFill xmlns:a="http://schemas.openxmlformats.org/drawingml/2006/main"/>
        <a:ln xmlns:a="http://schemas.openxmlformats.org/drawingml/2006/main" w="38100">
          <a:solidFill>
            <a:srgbClr val="FF0000"/>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lang="en-GB"/>
        </a:p>
      </cdr:txBody>
    </cdr:sp>
  </cdr:relSizeAnchor>
  <cdr:relSizeAnchor xmlns:cdr="http://schemas.openxmlformats.org/drawingml/2006/chartDrawing">
    <cdr:from>
      <cdr:x>0.15884</cdr:x>
      <cdr:y>0.35036</cdr:y>
    </cdr:from>
    <cdr:to>
      <cdr:x>0.27757</cdr:x>
      <cdr:y>0.53079</cdr:y>
    </cdr:to>
    <cdr:sp macro="" textlink="">
      <cdr:nvSpPr>
        <cdr:cNvPr id="3" name="Oval 12"/>
        <cdr:cNvSpPr/>
      </cdr:nvSpPr>
      <cdr:spPr>
        <a:xfrm xmlns:a="http://schemas.openxmlformats.org/drawingml/2006/main">
          <a:off x="1144569" y="1552832"/>
          <a:ext cx="855614" cy="799700"/>
        </a:xfrm>
        <a:prstGeom xmlns:a="http://schemas.openxmlformats.org/drawingml/2006/main" prst="ellipse">
          <a:avLst/>
        </a:prstGeom>
        <a:noFill xmlns:a="http://schemas.openxmlformats.org/drawingml/2006/main"/>
        <a:ln xmlns:a="http://schemas.openxmlformats.org/drawingml/2006/main" w="38100">
          <a:solidFill>
            <a:srgbClr val="FF0000"/>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en-GB"/>
        </a:p>
      </cdr:txBody>
    </cdr:sp>
  </cdr:relSizeAnchor>
  <cdr:relSizeAnchor xmlns:cdr="http://schemas.openxmlformats.org/drawingml/2006/chartDrawing">
    <cdr:from>
      <cdr:x>0.28348</cdr:x>
      <cdr:y>0.29712</cdr:y>
    </cdr:from>
    <cdr:to>
      <cdr:x>0.39447</cdr:x>
      <cdr:y>0.53387</cdr:y>
    </cdr:to>
    <cdr:sp macro="" textlink="">
      <cdr:nvSpPr>
        <cdr:cNvPr id="4" name="Oval 12"/>
        <cdr:cNvSpPr/>
      </cdr:nvSpPr>
      <cdr:spPr>
        <a:xfrm xmlns:a="http://schemas.openxmlformats.org/drawingml/2006/main">
          <a:off x="2042783" y="1316852"/>
          <a:ext cx="799774" cy="1049330"/>
        </a:xfrm>
        <a:prstGeom xmlns:a="http://schemas.openxmlformats.org/drawingml/2006/main" prst="ellipse">
          <a:avLst/>
        </a:prstGeom>
        <a:noFill xmlns:a="http://schemas.openxmlformats.org/drawingml/2006/main"/>
        <a:ln xmlns:a="http://schemas.openxmlformats.org/drawingml/2006/main" w="38100">
          <a:solidFill>
            <a:srgbClr val="FF0000"/>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en-GB"/>
        </a:p>
      </cdr:txBody>
    </cdr:sp>
  </cdr:relSizeAnchor>
  <cdr:relSizeAnchor xmlns:cdr="http://schemas.openxmlformats.org/drawingml/2006/chartDrawing">
    <cdr:from>
      <cdr:x>0.51631</cdr:x>
      <cdr:y>0.29803</cdr:y>
    </cdr:from>
    <cdr:to>
      <cdr:x>0.6273</cdr:x>
      <cdr:y>0.53478</cdr:y>
    </cdr:to>
    <cdr:sp macro="" textlink="">
      <cdr:nvSpPr>
        <cdr:cNvPr id="6" name="Oval 12"/>
        <cdr:cNvSpPr/>
      </cdr:nvSpPr>
      <cdr:spPr>
        <a:xfrm xmlns:a="http://schemas.openxmlformats.org/drawingml/2006/main">
          <a:off x="3720543" y="1320881"/>
          <a:ext cx="799774" cy="1049329"/>
        </a:xfrm>
        <a:prstGeom xmlns:a="http://schemas.openxmlformats.org/drawingml/2006/main" prst="ellipse">
          <a:avLst/>
        </a:prstGeom>
        <a:noFill xmlns:a="http://schemas.openxmlformats.org/drawingml/2006/main"/>
        <a:ln xmlns:a="http://schemas.openxmlformats.org/drawingml/2006/main" w="38100">
          <a:solidFill>
            <a:srgbClr val="FF0000"/>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en-GB"/>
        </a:p>
      </cdr:txBody>
    </cdr:sp>
  </cdr:relSizeAnchor>
  <cdr:relSizeAnchor xmlns:cdr="http://schemas.openxmlformats.org/drawingml/2006/chartDrawing">
    <cdr:from>
      <cdr:x>0.75301</cdr:x>
      <cdr:y>0.21094</cdr:y>
    </cdr:from>
    <cdr:to>
      <cdr:x>0.87174</cdr:x>
      <cdr:y>0.39137</cdr:y>
    </cdr:to>
    <cdr:sp macro="" textlink="">
      <cdr:nvSpPr>
        <cdr:cNvPr id="7" name="Oval 12"/>
        <cdr:cNvSpPr/>
      </cdr:nvSpPr>
      <cdr:spPr>
        <a:xfrm xmlns:a="http://schemas.openxmlformats.org/drawingml/2006/main">
          <a:off x="5426210" y="934893"/>
          <a:ext cx="855570" cy="799686"/>
        </a:xfrm>
        <a:prstGeom xmlns:a="http://schemas.openxmlformats.org/drawingml/2006/main" prst="ellipse">
          <a:avLst/>
        </a:prstGeom>
        <a:noFill xmlns:a="http://schemas.openxmlformats.org/drawingml/2006/main"/>
        <a:ln xmlns:a="http://schemas.openxmlformats.org/drawingml/2006/main" w="38100">
          <a:solidFill>
            <a:srgbClr val="FF0000"/>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en-GB"/>
        </a:p>
      </cdr:txBody>
    </cdr:sp>
  </cdr:relSizeAnchor>
  <cdr:relSizeAnchor xmlns:cdr="http://schemas.openxmlformats.org/drawingml/2006/chartDrawing">
    <cdr:from>
      <cdr:x>0.85528</cdr:x>
      <cdr:y>0.3495</cdr:y>
    </cdr:from>
    <cdr:to>
      <cdr:x>0.97401</cdr:x>
      <cdr:y>0.52993</cdr:y>
    </cdr:to>
    <cdr:sp macro="" textlink="">
      <cdr:nvSpPr>
        <cdr:cNvPr id="8" name="Oval 12"/>
        <cdr:cNvSpPr/>
      </cdr:nvSpPr>
      <cdr:spPr>
        <a:xfrm xmlns:a="http://schemas.openxmlformats.org/drawingml/2006/main">
          <a:off x="6163189" y="1549043"/>
          <a:ext cx="855570" cy="799686"/>
        </a:xfrm>
        <a:prstGeom xmlns:a="http://schemas.openxmlformats.org/drawingml/2006/main" prst="ellipse">
          <a:avLst/>
        </a:prstGeom>
        <a:noFill xmlns:a="http://schemas.openxmlformats.org/drawingml/2006/main"/>
        <a:ln xmlns:a="http://schemas.openxmlformats.org/drawingml/2006/main" w="38100">
          <a:solidFill>
            <a:srgbClr val="FF0000"/>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en-GB"/>
        </a:p>
      </cdr:txBody>
    </cdr:sp>
  </cdr:relSizeAnchor>
</c:userShapes>
</file>

<file path=ppt/drawings/drawing2.xml><?xml version="1.0" encoding="utf-8"?>
<c:userShapes xmlns:c="http://schemas.openxmlformats.org/drawingml/2006/chart">
  <cdr:relSizeAnchor xmlns:cdr="http://schemas.openxmlformats.org/drawingml/2006/chartDrawing">
    <cdr:from>
      <cdr:x>0.2726</cdr:x>
      <cdr:y>0.2755</cdr:y>
    </cdr:from>
    <cdr:to>
      <cdr:x>0.38816</cdr:x>
      <cdr:y>0.56429</cdr:y>
    </cdr:to>
    <cdr:sp macro="" textlink="">
      <cdr:nvSpPr>
        <cdr:cNvPr id="2" name="Oval 12"/>
        <cdr:cNvSpPr/>
      </cdr:nvSpPr>
      <cdr:spPr>
        <a:xfrm xmlns:a="http://schemas.openxmlformats.org/drawingml/2006/main">
          <a:off x="2018301" y="1173149"/>
          <a:ext cx="855614" cy="1229695"/>
        </a:xfrm>
        <a:prstGeom xmlns:a="http://schemas.openxmlformats.org/drawingml/2006/main" prst="ellipse">
          <a:avLst/>
        </a:prstGeom>
        <a:noFill xmlns:a="http://schemas.openxmlformats.org/drawingml/2006/main"/>
        <a:ln xmlns:a="http://schemas.openxmlformats.org/drawingml/2006/main" w="38100">
          <a:solidFill>
            <a:srgbClr val="FF0000"/>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en-GB"/>
        </a:p>
      </cdr:txBody>
    </cdr:sp>
  </cdr:relSizeAnchor>
  <cdr:relSizeAnchor xmlns:cdr="http://schemas.openxmlformats.org/drawingml/2006/chartDrawing">
    <cdr:from>
      <cdr:x>0.38444</cdr:x>
      <cdr:y>0.2755</cdr:y>
    </cdr:from>
    <cdr:to>
      <cdr:x>0.5</cdr:x>
      <cdr:y>0.56429</cdr:y>
    </cdr:to>
    <cdr:sp macro="" textlink="">
      <cdr:nvSpPr>
        <cdr:cNvPr id="3" name="Oval 12"/>
        <cdr:cNvSpPr/>
      </cdr:nvSpPr>
      <cdr:spPr>
        <a:xfrm xmlns:a="http://schemas.openxmlformats.org/drawingml/2006/main">
          <a:off x="2846341" y="1173149"/>
          <a:ext cx="855614" cy="1229695"/>
        </a:xfrm>
        <a:prstGeom xmlns:a="http://schemas.openxmlformats.org/drawingml/2006/main" prst="ellipse">
          <a:avLst/>
        </a:prstGeom>
        <a:noFill xmlns:a="http://schemas.openxmlformats.org/drawingml/2006/main"/>
        <a:ln xmlns:a="http://schemas.openxmlformats.org/drawingml/2006/main" w="38100">
          <a:solidFill>
            <a:srgbClr val="FF0000"/>
          </a:solid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en-GB"/>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C3B4CA9E-2F72-462A-B9B3-7156A5467DEE}" type="datetimeFigureOut">
              <a:rPr lang="en-GB" smtClean="0"/>
              <a:t>14/10/2020</a:t>
            </a:fld>
            <a:endParaRPr lang="en-GB"/>
          </a:p>
        </p:txBody>
      </p:sp>
      <p:sp>
        <p:nvSpPr>
          <p:cNvPr id="4" name="Footer Placeholder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30DFA94F-12A2-4CD1-A4E2-FA5885A797ED}" type="slidenum">
              <a:rPr lang="en-GB" smtClean="0"/>
              <a:t>‹#›</a:t>
            </a:fld>
            <a:endParaRPr lang="en-GB"/>
          </a:p>
        </p:txBody>
      </p:sp>
    </p:spTree>
    <p:extLst>
      <p:ext uri="{BB962C8B-B14F-4D97-AF65-F5344CB8AC3E}">
        <p14:creationId xmlns:p14="http://schemas.microsoft.com/office/powerpoint/2010/main" val="1689133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F5FB6C98-B7FD-4FD3-8591-3B990E176469}" type="datetimeFigureOut">
              <a:rPr lang="en-GB" smtClean="0"/>
              <a:t>14/10/2020</a:t>
            </a:fld>
            <a:endParaRPr lang="en-GB"/>
          </a:p>
        </p:txBody>
      </p:sp>
      <p:sp>
        <p:nvSpPr>
          <p:cNvPr id="4" name="Slide Image Placeholder 3"/>
          <p:cNvSpPr>
            <a:spLocks noGrp="1" noRot="1" noChangeAspect="1"/>
          </p:cNvSpPr>
          <p:nvPr>
            <p:ph type="sldImg" idx="2"/>
          </p:nvPr>
        </p:nvSpPr>
        <p:spPr>
          <a:xfrm>
            <a:off x="1165225" y="1241425"/>
            <a:ext cx="4468813"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A286FBA5-BA45-4379-8088-42F9766F8BD4}" type="slidenum">
              <a:rPr lang="en-GB" smtClean="0"/>
              <a:t>‹#›</a:t>
            </a:fld>
            <a:endParaRPr lang="en-GB"/>
          </a:p>
        </p:txBody>
      </p:sp>
    </p:spTree>
    <p:extLst>
      <p:ext uri="{BB962C8B-B14F-4D97-AF65-F5344CB8AC3E}">
        <p14:creationId xmlns:p14="http://schemas.microsoft.com/office/powerpoint/2010/main" val="1678772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286FBA5-BA45-4379-8088-42F9766F8BD4}" type="slidenum">
              <a:rPr lang="en-GB" smtClean="0"/>
              <a:t>1</a:t>
            </a:fld>
            <a:endParaRPr lang="en-GB"/>
          </a:p>
        </p:txBody>
      </p:sp>
    </p:spTree>
    <p:extLst>
      <p:ext uri="{BB962C8B-B14F-4D97-AF65-F5344CB8AC3E}">
        <p14:creationId xmlns:p14="http://schemas.microsoft.com/office/powerpoint/2010/main" val="1357028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are obviously grateful if you mention the project context.</a:t>
            </a:r>
          </a:p>
        </p:txBody>
      </p:sp>
      <p:sp>
        <p:nvSpPr>
          <p:cNvPr id="4" name="Slide Number Placeholder 3"/>
          <p:cNvSpPr>
            <a:spLocks noGrp="1"/>
          </p:cNvSpPr>
          <p:nvPr>
            <p:ph type="sldNum" sz="quarter" idx="10"/>
          </p:nvPr>
        </p:nvSpPr>
        <p:spPr/>
        <p:txBody>
          <a:bodyPr/>
          <a:lstStyle/>
          <a:p>
            <a:fld id="{A286FBA5-BA45-4379-8088-42F9766F8BD4}" type="slidenum">
              <a:rPr lang="en-GB" smtClean="0"/>
              <a:t>2</a:t>
            </a:fld>
            <a:endParaRPr lang="en-GB"/>
          </a:p>
        </p:txBody>
      </p:sp>
    </p:spTree>
    <p:extLst>
      <p:ext uri="{BB962C8B-B14F-4D97-AF65-F5344CB8AC3E}">
        <p14:creationId xmlns:p14="http://schemas.microsoft.com/office/powerpoint/2010/main" val="2399261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286FBA5-BA45-4379-8088-42F9766F8BD4}" type="slidenum">
              <a:rPr lang="en-GB" smtClean="0"/>
              <a:t>5</a:t>
            </a:fld>
            <a:endParaRPr lang="en-GB"/>
          </a:p>
        </p:txBody>
      </p:sp>
    </p:spTree>
    <p:extLst>
      <p:ext uri="{BB962C8B-B14F-4D97-AF65-F5344CB8AC3E}">
        <p14:creationId xmlns:p14="http://schemas.microsoft.com/office/powerpoint/2010/main" val="1999591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286FBA5-BA45-4379-8088-42F9766F8BD4}" type="slidenum">
              <a:rPr lang="en-GB" smtClean="0"/>
              <a:t>6</a:t>
            </a:fld>
            <a:endParaRPr lang="en-GB"/>
          </a:p>
        </p:txBody>
      </p:sp>
    </p:spTree>
    <p:extLst>
      <p:ext uri="{BB962C8B-B14F-4D97-AF65-F5344CB8AC3E}">
        <p14:creationId xmlns:p14="http://schemas.microsoft.com/office/powerpoint/2010/main" val="2318283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6FBA5-BA45-4379-8088-42F9766F8BD4}" type="slidenum">
              <a:rPr lang="en-GB" smtClean="0"/>
              <a:t>7</a:t>
            </a:fld>
            <a:endParaRPr lang="en-GB"/>
          </a:p>
        </p:txBody>
      </p:sp>
    </p:spTree>
    <p:extLst>
      <p:ext uri="{BB962C8B-B14F-4D97-AF65-F5344CB8AC3E}">
        <p14:creationId xmlns:p14="http://schemas.microsoft.com/office/powerpoint/2010/main" val="2757856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286FBA5-BA45-4379-8088-42F9766F8BD4}" type="slidenum">
              <a:rPr lang="en-GB" smtClean="0"/>
              <a:t>11</a:t>
            </a:fld>
            <a:endParaRPr lang="en-GB"/>
          </a:p>
        </p:txBody>
      </p:sp>
    </p:spTree>
    <p:extLst>
      <p:ext uri="{BB962C8B-B14F-4D97-AF65-F5344CB8AC3E}">
        <p14:creationId xmlns:p14="http://schemas.microsoft.com/office/powerpoint/2010/main" val="1211898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286FBA5-BA45-4379-8088-42F9766F8BD4}" type="slidenum">
              <a:rPr lang="en-GB" smtClean="0"/>
              <a:t>14</a:t>
            </a:fld>
            <a:endParaRPr lang="en-GB"/>
          </a:p>
        </p:txBody>
      </p:sp>
    </p:spTree>
    <p:extLst>
      <p:ext uri="{BB962C8B-B14F-4D97-AF65-F5344CB8AC3E}">
        <p14:creationId xmlns:p14="http://schemas.microsoft.com/office/powerpoint/2010/main" val="1459808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286FBA5-BA45-4379-8088-42F9766F8BD4}" type="slidenum">
              <a:rPr lang="en-GB" smtClean="0"/>
              <a:t>20</a:t>
            </a:fld>
            <a:endParaRPr lang="en-GB"/>
          </a:p>
        </p:txBody>
      </p:sp>
    </p:spTree>
    <p:extLst>
      <p:ext uri="{BB962C8B-B14F-4D97-AF65-F5344CB8AC3E}">
        <p14:creationId xmlns:p14="http://schemas.microsoft.com/office/powerpoint/2010/main" val="4077342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endParaRPr lang="en-GB"/>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en-GB"/>
          </a:p>
        </p:txBody>
      </p:sp>
      <p:sp>
        <p:nvSpPr>
          <p:cNvPr id="4" name="Platshållare för datum 3"/>
          <p:cNvSpPr>
            <a:spLocks noGrp="1"/>
          </p:cNvSpPr>
          <p:nvPr>
            <p:ph type="dt" sz="half" idx="10"/>
          </p:nvPr>
        </p:nvSpPr>
        <p:spPr/>
        <p:txBody>
          <a:bodyPr/>
          <a:lstStyle/>
          <a:p>
            <a:fld id="{C7102B20-6A26-B34C-9233-E4FE821B8217}" type="datetimeFigureOut">
              <a:rPr lang="sv-SE" smtClean="0"/>
              <a:t>2020-10-14</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1858968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10"/>
          </p:nvPr>
        </p:nvSpPr>
        <p:spPr/>
        <p:txBody>
          <a:bodyPr/>
          <a:lstStyle/>
          <a:p>
            <a:fld id="{C7102B20-6A26-B34C-9233-E4FE821B8217}" type="datetimeFigureOut">
              <a:rPr lang="sv-SE" smtClean="0"/>
              <a:t>2020-10-14</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3593563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endParaRPr lang="en-GB"/>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10"/>
          </p:nvPr>
        </p:nvSpPr>
        <p:spPr/>
        <p:txBody>
          <a:bodyPr/>
          <a:lstStyle/>
          <a:p>
            <a:fld id="{C7102B20-6A26-B34C-9233-E4FE821B8217}" type="datetimeFigureOut">
              <a:rPr lang="sv-SE" smtClean="0"/>
              <a:t>2020-10-14</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1888254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10"/>
          </p:nvPr>
        </p:nvSpPr>
        <p:spPr/>
        <p:txBody>
          <a:bodyPr/>
          <a:lstStyle/>
          <a:p>
            <a:fld id="{C7102B20-6A26-B34C-9233-E4FE821B8217}" type="datetimeFigureOut">
              <a:rPr lang="sv-SE" smtClean="0"/>
              <a:t>2020-10-14</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2956942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endParaRPr lang="en-GB"/>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C7102B20-6A26-B34C-9233-E4FE821B8217}" type="datetimeFigureOut">
              <a:rPr lang="sv-SE" smtClean="0"/>
              <a:t>2020-10-14</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3325961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5" name="Platshållare för datum 4"/>
          <p:cNvSpPr>
            <a:spLocks noGrp="1"/>
          </p:cNvSpPr>
          <p:nvPr>
            <p:ph type="dt" sz="half" idx="10"/>
          </p:nvPr>
        </p:nvSpPr>
        <p:spPr/>
        <p:txBody>
          <a:bodyPr/>
          <a:lstStyle/>
          <a:p>
            <a:fld id="{C7102B20-6A26-B34C-9233-E4FE821B8217}" type="datetimeFigureOut">
              <a:rPr lang="sv-SE" smtClean="0"/>
              <a:t>2020-10-14</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3430947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endParaRPr lang="en-GB"/>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7" name="Platshållare för datum 6"/>
          <p:cNvSpPr>
            <a:spLocks noGrp="1"/>
          </p:cNvSpPr>
          <p:nvPr>
            <p:ph type="dt" sz="half" idx="10"/>
          </p:nvPr>
        </p:nvSpPr>
        <p:spPr/>
        <p:txBody>
          <a:bodyPr/>
          <a:lstStyle/>
          <a:p>
            <a:fld id="{C7102B20-6A26-B34C-9233-E4FE821B8217}" type="datetimeFigureOut">
              <a:rPr lang="sv-SE" smtClean="0"/>
              <a:t>2020-10-14</a:t>
            </a:fld>
            <a:endParaRPr lang="en-GB"/>
          </a:p>
        </p:txBody>
      </p:sp>
      <p:sp>
        <p:nvSpPr>
          <p:cNvPr id="8" name="Platshållare för sidfot 7"/>
          <p:cNvSpPr>
            <a:spLocks noGrp="1"/>
          </p:cNvSpPr>
          <p:nvPr>
            <p:ph type="ftr" sz="quarter" idx="11"/>
          </p:nvPr>
        </p:nvSpPr>
        <p:spPr/>
        <p:txBody>
          <a:bodyPr/>
          <a:lstStyle/>
          <a:p>
            <a:endParaRPr lang="en-GB"/>
          </a:p>
        </p:txBody>
      </p:sp>
      <p:sp>
        <p:nvSpPr>
          <p:cNvPr id="9" name="Platshållare för bildnummer 8"/>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2539389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datum 2"/>
          <p:cNvSpPr>
            <a:spLocks noGrp="1"/>
          </p:cNvSpPr>
          <p:nvPr>
            <p:ph type="dt" sz="half" idx="10"/>
          </p:nvPr>
        </p:nvSpPr>
        <p:spPr/>
        <p:txBody>
          <a:bodyPr/>
          <a:lstStyle/>
          <a:p>
            <a:fld id="{C7102B20-6A26-B34C-9233-E4FE821B8217}" type="datetimeFigureOut">
              <a:rPr lang="sv-SE" smtClean="0"/>
              <a:t>2020-10-14</a:t>
            </a:fld>
            <a:endParaRPr lang="en-GB"/>
          </a:p>
        </p:txBody>
      </p:sp>
      <p:sp>
        <p:nvSpPr>
          <p:cNvPr id="4" name="Platshållare för sidfot 3"/>
          <p:cNvSpPr>
            <a:spLocks noGrp="1"/>
          </p:cNvSpPr>
          <p:nvPr>
            <p:ph type="ftr" sz="quarter" idx="11"/>
          </p:nvPr>
        </p:nvSpPr>
        <p:spPr/>
        <p:txBody>
          <a:bodyPr/>
          <a:lstStyle/>
          <a:p>
            <a:endParaRPr lang="en-GB"/>
          </a:p>
        </p:txBody>
      </p:sp>
      <p:sp>
        <p:nvSpPr>
          <p:cNvPr id="5" name="Platshållare för bildnummer 4"/>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425437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7102B20-6A26-B34C-9233-E4FE821B8217}" type="datetimeFigureOut">
              <a:rPr lang="sv-SE" smtClean="0"/>
              <a:t>2020-10-14</a:t>
            </a:fld>
            <a:endParaRPr lang="en-GB"/>
          </a:p>
        </p:txBody>
      </p:sp>
      <p:sp>
        <p:nvSpPr>
          <p:cNvPr id="3" name="Platshållare för sidfot 2"/>
          <p:cNvSpPr>
            <a:spLocks noGrp="1"/>
          </p:cNvSpPr>
          <p:nvPr>
            <p:ph type="ftr" sz="quarter" idx="11"/>
          </p:nvPr>
        </p:nvSpPr>
        <p:spPr/>
        <p:txBody>
          <a:bodyPr/>
          <a:lstStyle/>
          <a:p>
            <a:endParaRPr lang="en-GB"/>
          </a:p>
        </p:txBody>
      </p:sp>
      <p:sp>
        <p:nvSpPr>
          <p:cNvPr id="4" name="Platshållare för bildnummer 3"/>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1106490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endParaRPr lang="en-GB"/>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C7102B20-6A26-B34C-9233-E4FE821B8217}" type="datetimeFigureOut">
              <a:rPr lang="sv-SE" smtClean="0"/>
              <a:t>2020-10-14</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4136309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endParaRPr lang="en-GB"/>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C7102B20-6A26-B34C-9233-E4FE821B8217}" type="datetimeFigureOut">
              <a:rPr lang="sv-SE" smtClean="0"/>
              <a:t>2020-10-14</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1132179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endParaRPr lang="en-GB"/>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102B20-6A26-B34C-9233-E4FE821B8217}" type="datetimeFigureOut">
              <a:rPr lang="sv-SE" smtClean="0"/>
              <a:t>2020-10-14</a:t>
            </a:fld>
            <a:endParaRPr lang="en-GB"/>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4EA28E-3CF6-F64D-90A8-AC2AD1AED11F}" type="slidenum">
              <a:rPr lang="en-GB" smtClean="0"/>
              <a:t>‹#›</a:t>
            </a:fld>
            <a:endParaRPr lang="en-GB"/>
          </a:p>
        </p:txBody>
      </p:sp>
    </p:spTree>
    <p:extLst>
      <p:ext uri="{BB962C8B-B14F-4D97-AF65-F5344CB8AC3E}">
        <p14:creationId xmlns:p14="http://schemas.microsoft.com/office/powerpoint/2010/main" val="633410342"/>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tiff"/></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stereotyping.s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zCSRPoiQAz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youtu.be/WTVIWSCeos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dirty="0" err="1"/>
              <a:t>Results</a:t>
            </a:r>
            <a:r>
              <a:rPr lang="sv-SE" dirty="0"/>
              <a:t> and </a:t>
            </a:r>
            <a:r>
              <a:rPr lang="sv-SE" dirty="0" err="1"/>
              <a:t>Discussion</a:t>
            </a:r>
            <a:endParaRPr lang="en-GB" dirty="0"/>
          </a:p>
        </p:txBody>
      </p:sp>
      <p:sp>
        <p:nvSpPr>
          <p:cNvPr id="3" name="Underrubrik 2"/>
          <p:cNvSpPr>
            <a:spLocks noGrp="1"/>
          </p:cNvSpPr>
          <p:nvPr>
            <p:ph type="subTitle" idx="1"/>
          </p:nvPr>
        </p:nvSpPr>
        <p:spPr/>
        <p:txBody>
          <a:bodyPr/>
          <a:lstStyle/>
          <a:p>
            <a:r>
              <a:rPr lang="en-GB" dirty="0"/>
              <a:t>So what have we really been doing?</a:t>
            </a:r>
          </a:p>
        </p:txBody>
      </p:sp>
      <p:pic>
        <p:nvPicPr>
          <p:cNvPr id="4" name="Picture 3">
            <a:extLst>
              <a:ext uri="{FF2B5EF4-FFF2-40B4-BE49-F238E27FC236}">
                <a16:creationId xmlns:a16="http://schemas.microsoft.com/office/drawing/2014/main" id="{39BEF404-2A23-C846-87F5-25D52C56C560}"/>
              </a:ext>
            </a:extLst>
          </p:cNvPr>
          <p:cNvPicPr>
            <a:picLocks noChangeAspect="1"/>
          </p:cNvPicPr>
          <p:nvPr/>
        </p:nvPicPr>
        <p:blipFill>
          <a:blip r:embed="rId4"/>
          <a:stretch>
            <a:fillRect/>
          </a:stretch>
        </p:blipFill>
        <p:spPr>
          <a:xfrm>
            <a:off x="1371600" y="749300"/>
            <a:ext cx="6057900" cy="825500"/>
          </a:xfrm>
          <a:prstGeom prst="rect">
            <a:avLst/>
          </a:prstGeom>
        </p:spPr>
      </p:pic>
    </p:spTree>
    <p:extLst>
      <p:ext uri="{BB962C8B-B14F-4D97-AF65-F5344CB8AC3E}">
        <p14:creationId xmlns:p14="http://schemas.microsoft.com/office/powerpoint/2010/main" val="1416465778"/>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D6DC1-59D3-C44A-9F65-9CD95A2B998C}"/>
              </a:ext>
            </a:extLst>
          </p:cNvPr>
          <p:cNvSpPr>
            <a:spLocks noGrp="1"/>
          </p:cNvSpPr>
          <p:nvPr>
            <p:ph type="title"/>
          </p:nvPr>
        </p:nvSpPr>
        <p:spPr/>
        <p:txBody>
          <a:bodyPr>
            <a:normAutofit fontScale="90000"/>
          </a:bodyPr>
          <a:lstStyle/>
          <a:p>
            <a:r>
              <a:rPr lang="sv-SE" dirty="0" err="1"/>
              <a:t>Your</a:t>
            </a:r>
            <a:r>
              <a:rPr lang="sv-SE" dirty="0"/>
              <a:t> gender stereotypes </a:t>
            </a:r>
            <a:r>
              <a:rPr lang="sv-SE" dirty="0" err="1"/>
              <a:t>of</a:t>
            </a:r>
            <a:r>
              <a:rPr lang="sv-SE" dirty="0"/>
              <a:t> </a:t>
            </a:r>
            <a:r>
              <a:rPr lang="sv-SE" dirty="0" err="1"/>
              <a:t>linguistic</a:t>
            </a:r>
            <a:r>
              <a:rPr lang="sv-SE" dirty="0"/>
              <a:t> </a:t>
            </a:r>
            <a:r>
              <a:rPr lang="sv-SE" dirty="0" err="1"/>
              <a:t>behaviour</a:t>
            </a:r>
            <a:endParaRPr lang="sv-SE" dirty="0"/>
          </a:p>
        </p:txBody>
      </p:sp>
      <p:pic>
        <p:nvPicPr>
          <p:cNvPr id="6" name="Content Placeholder 5">
            <a:extLst>
              <a:ext uri="{FF2B5EF4-FFF2-40B4-BE49-F238E27FC236}">
                <a16:creationId xmlns:a16="http://schemas.microsoft.com/office/drawing/2014/main" id="{3C10CC0F-9597-E045-AD26-A34118A2B618}"/>
              </a:ext>
            </a:extLst>
          </p:cNvPr>
          <p:cNvPicPr>
            <a:picLocks noGrp="1" noChangeAspect="1"/>
          </p:cNvPicPr>
          <p:nvPr>
            <p:ph idx="1"/>
          </p:nvPr>
        </p:nvPicPr>
        <p:blipFill>
          <a:blip r:embed="rId2"/>
          <a:stretch>
            <a:fillRect/>
          </a:stretch>
        </p:blipFill>
        <p:spPr>
          <a:xfrm>
            <a:off x="457200" y="1602581"/>
            <a:ext cx="8229600" cy="4521200"/>
          </a:xfrm>
          <a:prstGeom prst="rect">
            <a:avLst/>
          </a:prstGeom>
        </p:spPr>
      </p:pic>
    </p:spTree>
    <p:extLst>
      <p:ext uri="{BB962C8B-B14F-4D97-AF65-F5344CB8AC3E}">
        <p14:creationId xmlns:p14="http://schemas.microsoft.com/office/powerpoint/2010/main" val="1750124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a:t>Örebro </a:t>
            </a:r>
            <a:r>
              <a:rPr lang="sv-SE" dirty="0" err="1"/>
              <a:t>summary</a:t>
            </a:r>
            <a:r>
              <a:rPr lang="sv-SE" dirty="0"/>
              <a:t> 2017-2019</a:t>
            </a:r>
            <a:br>
              <a:rPr lang="sv-SE" dirty="0"/>
            </a:br>
            <a:r>
              <a:rPr lang="sv-SE" dirty="0"/>
              <a:t>(n=109)</a:t>
            </a:r>
            <a:endParaRPr lang="en-GB" dirty="0"/>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4218867658"/>
              </p:ext>
            </p:extLst>
          </p:nvPr>
        </p:nvGraphicFramePr>
        <p:xfrm>
          <a:off x="855855" y="1577879"/>
          <a:ext cx="7206018" cy="44321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67532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99698-B4EC-E34B-8939-DA737F12B07C}"/>
              </a:ext>
            </a:extLst>
          </p:cNvPr>
          <p:cNvSpPr>
            <a:spLocks noGrp="1"/>
          </p:cNvSpPr>
          <p:nvPr>
            <p:ph type="title"/>
          </p:nvPr>
        </p:nvSpPr>
        <p:spPr/>
        <p:txBody>
          <a:bodyPr/>
          <a:lstStyle/>
          <a:p>
            <a:r>
              <a:rPr lang="sv-SE" dirty="0"/>
              <a:t>In </a:t>
            </a:r>
            <a:r>
              <a:rPr lang="sv-SE" dirty="0" err="1"/>
              <a:t>summary</a:t>
            </a:r>
            <a:endParaRPr lang="sv-SE" dirty="0"/>
          </a:p>
        </p:txBody>
      </p:sp>
      <p:sp>
        <p:nvSpPr>
          <p:cNvPr id="3" name="Content Placeholder 2">
            <a:extLst>
              <a:ext uri="{FF2B5EF4-FFF2-40B4-BE49-F238E27FC236}">
                <a16:creationId xmlns:a16="http://schemas.microsoft.com/office/drawing/2014/main" id="{54543A8B-3F26-834E-A82A-DAB1A9C4E179}"/>
              </a:ext>
            </a:extLst>
          </p:cNvPr>
          <p:cNvSpPr>
            <a:spLocks noGrp="1"/>
          </p:cNvSpPr>
          <p:nvPr>
            <p:ph idx="1"/>
          </p:nvPr>
        </p:nvSpPr>
        <p:spPr/>
        <p:txBody>
          <a:bodyPr/>
          <a:lstStyle/>
          <a:p>
            <a:r>
              <a:rPr lang="en-GB" dirty="0"/>
              <a:t>It seems that we notice behaviour that we stereotypically see as feminine when we think we are listening to a woman and vice versa.</a:t>
            </a:r>
          </a:p>
          <a:p>
            <a:r>
              <a:rPr lang="en-GB" dirty="0"/>
              <a:t> So stereotyping can be envisaged as a selective filter which directs our attention towards aspects that confirm our beliefs (and ignore aspects that question our beliefs).	 </a:t>
            </a:r>
          </a:p>
        </p:txBody>
      </p:sp>
    </p:spTree>
    <p:extLst>
      <p:ext uri="{BB962C8B-B14F-4D97-AF65-F5344CB8AC3E}">
        <p14:creationId xmlns:p14="http://schemas.microsoft.com/office/powerpoint/2010/main" val="800505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International studies</a:t>
            </a:r>
          </a:p>
        </p:txBody>
      </p:sp>
      <p:sp>
        <p:nvSpPr>
          <p:cNvPr id="3" name="Platshållare för innehåll 2"/>
          <p:cNvSpPr>
            <a:spLocks noGrp="1"/>
          </p:cNvSpPr>
          <p:nvPr>
            <p:ph idx="1"/>
          </p:nvPr>
        </p:nvSpPr>
        <p:spPr/>
        <p:txBody>
          <a:bodyPr/>
          <a:lstStyle/>
          <a:p>
            <a:r>
              <a:rPr lang="sv-SE" dirty="0" err="1"/>
              <a:t>How</a:t>
            </a:r>
            <a:r>
              <a:rPr lang="sv-SE" dirty="0"/>
              <a:t> do the </a:t>
            </a:r>
            <a:r>
              <a:rPr lang="sv-SE" dirty="0" err="1"/>
              <a:t>results</a:t>
            </a:r>
            <a:r>
              <a:rPr lang="sv-SE" dirty="0"/>
              <a:t> </a:t>
            </a:r>
            <a:r>
              <a:rPr lang="sv-SE" dirty="0" err="1"/>
              <a:t>compare</a:t>
            </a:r>
            <a:r>
              <a:rPr lang="sv-SE" dirty="0"/>
              <a:t> </a:t>
            </a:r>
            <a:r>
              <a:rPr lang="sv-SE" dirty="0" err="1"/>
              <a:t>with</a:t>
            </a:r>
            <a:r>
              <a:rPr lang="sv-SE" dirty="0"/>
              <a:t> </a:t>
            </a:r>
            <a:r>
              <a:rPr lang="sv-SE" dirty="0" err="1"/>
              <a:t>other</a:t>
            </a:r>
            <a:r>
              <a:rPr lang="sv-SE" dirty="0"/>
              <a:t> </a:t>
            </a:r>
            <a:r>
              <a:rPr lang="sv-SE" dirty="0" err="1"/>
              <a:t>cultural</a:t>
            </a:r>
            <a:r>
              <a:rPr lang="sv-SE" dirty="0"/>
              <a:t> </a:t>
            </a:r>
            <a:r>
              <a:rPr lang="sv-SE" dirty="0" err="1"/>
              <a:t>contexts</a:t>
            </a:r>
            <a:r>
              <a:rPr lang="sv-SE" dirty="0"/>
              <a:t>?</a:t>
            </a:r>
          </a:p>
        </p:txBody>
      </p:sp>
    </p:spTree>
    <p:extLst>
      <p:ext uri="{BB962C8B-B14F-4D97-AF65-F5344CB8AC3E}">
        <p14:creationId xmlns:p14="http://schemas.microsoft.com/office/powerpoint/2010/main" val="1671625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err="1"/>
              <a:t>Results</a:t>
            </a:r>
            <a:r>
              <a:rPr lang="sv-SE" dirty="0"/>
              <a:t> from the </a:t>
            </a:r>
            <a:r>
              <a:rPr lang="sv-SE" dirty="0" err="1"/>
              <a:t>Seychelles</a:t>
            </a:r>
            <a:endParaRPr lang="en-GB" dirty="0"/>
          </a:p>
        </p:txBody>
      </p:sp>
      <p:graphicFrame>
        <p:nvGraphicFramePr>
          <p:cNvPr id="11" name="Platshållare för innehåll 10"/>
          <p:cNvGraphicFramePr>
            <a:graphicFrameLocks noGrp="1"/>
          </p:cNvGraphicFramePr>
          <p:nvPr>
            <p:ph idx="1"/>
            <p:extLst>
              <p:ext uri="{D42A27DB-BD31-4B8C-83A1-F6EECF244321}">
                <p14:modId xmlns:p14="http://schemas.microsoft.com/office/powerpoint/2010/main" val="454278721"/>
              </p:ext>
            </p:extLst>
          </p:nvPr>
        </p:nvGraphicFramePr>
        <p:xfrm>
          <a:off x="969948" y="1658300"/>
          <a:ext cx="7403910" cy="4258195"/>
        </p:xfrm>
        <a:graphic>
          <a:graphicData uri="http://schemas.openxmlformats.org/drawingml/2006/chart">
            <c:chart xmlns:c="http://schemas.openxmlformats.org/drawingml/2006/chart" xmlns:r="http://schemas.openxmlformats.org/officeDocument/2006/relationships" r:id="rId3"/>
          </a:graphicData>
        </a:graphic>
      </p:graphicFrame>
      <p:sp>
        <p:nvSpPr>
          <p:cNvPr id="12" name="Oval 12"/>
          <p:cNvSpPr/>
          <p:nvPr/>
        </p:nvSpPr>
        <p:spPr>
          <a:xfrm>
            <a:off x="1245000" y="2831449"/>
            <a:ext cx="855614" cy="79970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sp>
        <p:nvSpPr>
          <p:cNvPr id="16" name="Oval 12"/>
          <p:cNvSpPr/>
          <p:nvPr/>
        </p:nvSpPr>
        <p:spPr>
          <a:xfrm>
            <a:off x="2100614" y="2722919"/>
            <a:ext cx="855614" cy="1077051"/>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spTree>
    <p:extLst>
      <p:ext uri="{BB962C8B-B14F-4D97-AF65-F5344CB8AC3E}">
        <p14:creationId xmlns:p14="http://schemas.microsoft.com/office/powerpoint/2010/main" val="1849859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nSpc>
                <a:spcPct val="100000"/>
              </a:lnSpc>
            </a:pPr>
            <a:r>
              <a:rPr lang="en-GB" dirty="0"/>
              <a:t>Swedish responses.</a:t>
            </a:r>
            <a:br>
              <a:rPr lang="en-GB" sz="1600" dirty="0"/>
            </a:br>
            <a:r>
              <a:rPr lang="en-GB" sz="1800" dirty="0"/>
              <a:t>(7 point </a:t>
            </a:r>
            <a:r>
              <a:rPr lang="en-GB" sz="1800" dirty="0" err="1"/>
              <a:t>Likert</a:t>
            </a:r>
            <a:r>
              <a:rPr lang="en-GB" sz="1800" dirty="0"/>
              <a:t> scale: 1 disagree completely; 7 = agree completely)</a:t>
            </a:r>
          </a:p>
        </p:txBody>
      </p:sp>
      <p:sp>
        <p:nvSpPr>
          <p:cNvPr id="4" name="Platshållare för datum 3"/>
          <p:cNvSpPr>
            <a:spLocks noGrp="1"/>
          </p:cNvSpPr>
          <p:nvPr>
            <p:ph type="dt" sz="half" idx="10"/>
          </p:nvPr>
        </p:nvSpPr>
        <p:spPr/>
        <p:txBody>
          <a:bodyPr/>
          <a:lstStyle/>
          <a:p>
            <a:fld id="{A0D6C464-4276-1C42-A852-0D1BA5DDCB65}" type="datetime1">
              <a:rPr lang="sv-SE" smtClean="0"/>
              <a:t>2020-10-14</a:t>
            </a:fld>
            <a:endParaRPr lang="en-GB"/>
          </a:p>
        </p:txBody>
      </p:sp>
      <p:sp>
        <p:nvSpPr>
          <p:cNvPr id="5" name="Platshållare för sidfot 4"/>
          <p:cNvSpPr>
            <a:spLocks noGrp="1"/>
          </p:cNvSpPr>
          <p:nvPr>
            <p:ph type="ftr" sz="quarter" idx="11"/>
          </p:nvPr>
        </p:nvSpPr>
        <p:spPr/>
        <p:txBody>
          <a:bodyPr/>
          <a:lstStyle/>
          <a:p>
            <a:r>
              <a:rPr lang="en-GB"/>
              <a:t>Mats Deutschmann</a:t>
            </a:r>
          </a:p>
        </p:txBody>
      </p:sp>
      <p:graphicFrame>
        <p:nvGraphicFramePr>
          <p:cNvPr id="6" name="Platshållare för innehåll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6897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nSpc>
                <a:spcPct val="100000"/>
              </a:lnSpc>
            </a:pPr>
            <a:r>
              <a:rPr lang="en-GB" dirty="0"/>
              <a:t>Seychelles responses.</a:t>
            </a:r>
            <a:br>
              <a:rPr lang="en-GB" sz="1600" dirty="0"/>
            </a:br>
            <a:r>
              <a:rPr lang="en-GB" sz="1800" dirty="0"/>
              <a:t>(7 point </a:t>
            </a:r>
            <a:r>
              <a:rPr lang="en-GB" sz="1800" dirty="0" err="1"/>
              <a:t>Likert</a:t>
            </a:r>
            <a:r>
              <a:rPr lang="en-GB" sz="1800" dirty="0"/>
              <a:t> scale: 1 disagree completely; 7 = agree completely)</a:t>
            </a:r>
          </a:p>
        </p:txBody>
      </p:sp>
      <p:sp>
        <p:nvSpPr>
          <p:cNvPr id="4" name="Platshållare för datum 3"/>
          <p:cNvSpPr>
            <a:spLocks noGrp="1"/>
          </p:cNvSpPr>
          <p:nvPr>
            <p:ph type="dt" sz="half" idx="10"/>
          </p:nvPr>
        </p:nvSpPr>
        <p:spPr/>
        <p:txBody>
          <a:bodyPr/>
          <a:lstStyle/>
          <a:p>
            <a:fld id="{A0D6C464-4276-1C42-A852-0D1BA5DDCB65}" type="datetime1">
              <a:rPr lang="sv-SE" smtClean="0"/>
              <a:t>2020-10-14</a:t>
            </a:fld>
            <a:endParaRPr lang="en-GB"/>
          </a:p>
        </p:txBody>
      </p:sp>
      <p:sp>
        <p:nvSpPr>
          <p:cNvPr id="5" name="Platshållare för sidfot 4"/>
          <p:cNvSpPr>
            <a:spLocks noGrp="1"/>
          </p:cNvSpPr>
          <p:nvPr>
            <p:ph type="ftr" sz="quarter" idx="11"/>
          </p:nvPr>
        </p:nvSpPr>
        <p:spPr/>
        <p:txBody>
          <a:bodyPr/>
          <a:lstStyle/>
          <a:p>
            <a:r>
              <a:rPr lang="en-GB"/>
              <a:t>Mats Deutschmann</a:t>
            </a:r>
          </a:p>
        </p:txBody>
      </p:sp>
      <p:sp>
        <p:nvSpPr>
          <p:cNvPr id="3" name="Platshållare för innehåll 2"/>
          <p:cNvSpPr>
            <a:spLocks noGrp="1"/>
          </p:cNvSpPr>
          <p:nvPr>
            <p:ph idx="1"/>
          </p:nvPr>
        </p:nvSpPr>
        <p:spPr/>
        <p:txBody>
          <a:bodyPr/>
          <a:lstStyle/>
          <a:p>
            <a:endParaRPr lang="en-GB" dirty="0"/>
          </a:p>
        </p:txBody>
      </p:sp>
      <p:graphicFrame>
        <p:nvGraphicFramePr>
          <p:cNvPr id="7" name="Diagram 6"/>
          <p:cNvGraphicFramePr>
            <a:graphicFrameLocks/>
          </p:cNvGraphicFramePr>
          <p:nvPr>
            <p:extLst/>
          </p:nvPr>
        </p:nvGraphicFramePr>
        <p:xfrm>
          <a:off x="961488" y="1600200"/>
          <a:ext cx="7221023"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8557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In </a:t>
            </a:r>
            <a:r>
              <a:rPr lang="sv-SE" dirty="0" err="1"/>
              <a:t>summary</a:t>
            </a:r>
            <a:r>
              <a:rPr lang="sv-SE" dirty="0"/>
              <a:t> </a:t>
            </a:r>
            <a:r>
              <a:rPr lang="sv-SE" dirty="0" err="1"/>
              <a:t>Seychelles</a:t>
            </a: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175631858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2370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8F86C-7A1E-1A46-BECE-DA95F29286A9}"/>
              </a:ext>
            </a:extLst>
          </p:cNvPr>
          <p:cNvSpPr>
            <a:spLocks noGrp="1"/>
          </p:cNvSpPr>
          <p:nvPr>
            <p:ph type="title"/>
          </p:nvPr>
        </p:nvSpPr>
        <p:spPr/>
        <p:txBody>
          <a:bodyPr/>
          <a:lstStyle/>
          <a:p>
            <a:r>
              <a:rPr lang="en-US" dirty="0"/>
              <a:t>Why?</a:t>
            </a:r>
          </a:p>
        </p:txBody>
      </p:sp>
      <p:graphicFrame>
        <p:nvGraphicFramePr>
          <p:cNvPr id="4" name="Content Placeholder 3">
            <a:extLst>
              <a:ext uri="{FF2B5EF4-FFF2-40B4-BE49-F238E27FC236}">
                <a16:creationId xmlns:a16="http://schemas.microsoft.com/office/drawing/2014/main" id="{DC77281C-B55A-844B-815E-86B9E119B682}"/>
              </a:ext>
            </a:extLst>
          </p:cNvPr>
          <p:cNvGraphicFramePr>
            <a:graphicFrameLocks noGrp="1"/>
          </p:cNvGraphicFramePr>
          <p:nvPr>
            <p:ph idx="1"/>
            <p:extLst>
              <p:ext uri="{D42A27DB-BD31-4B8C-83A1-F6EECF244321}">
                <p14:modId xmlns:p14="http://schemas.microsoft.com/office/powerpoint/2010/main" val="288981075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7523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Re-</a:t>
            </a:r>
            <a:r>
              <a:rPr lang="sv-SE" dirty="0" err="1"/>
              <a:t>adjusted</a:t>
            </a:r>
            <a:r>
              <a:rPr lang="sv-SE" dirty="0"/>
              <a:t> </a:t>
            </a:r>
            <a:r>
              <a:rPr lang="sv-SE" dirty="0" err="1"/>
              <a:t>summary</a:t>
            </a:r>
            <a:r>
              <a:rPr lang="sv-SE" dirty="0"/>
              <a:t> </a:t>
            </a:r>
            <a:r>
              <a:rPr lang="sv-SE" dirty="0" err="1"/>
              <a:t>Seychelles</a:t>
            </a:r>
            <a:endParaRPr lang="sv-SE" dirty="0"/>
          </a:p>
        </p:txBody>
      </p:sp>
      <p:graphicFrame>
        <p:nvGraphicFramePr>
          <p:cNvPr id="11" name="Platshållare för innehåll 10"/>
          <p:cNvGraphicFramePr>
            <a:graphicFrameLocks noGrp="1"/>
          </p:cNvGraphicFramePr>
          <p:nvPr>
            <p:ph idx="1"/>
            <p:extLst>
              <p:ext uri="{D42A27DB-BD31-4B8C-83A1-F6EECF244321}">
                <p14:modId xmlns:p14="http://schemas.microsoft.com/office/powerpoint/2010/main" val="16936633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5385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en-GB" dirty="0"/>
              <a:t>Raising Awareness about Stereotyping!</a:t>
            </a:r>
          </a:p>
        </p:txBody>
      </p:sp>
      <p:sp>
        <p:nvSpPr>
          <p:cNvPr id="3" name="Platshållare för innehåll 2"/>
          <p:cNvSpPr>
            <a:spLocks noGrp="1"/>
          </p:cNvSpPr>
          <p:nvPr>
            <p:ph idx="1"/>
          </p:nvPr>
        </p:nvSpPr>
        <p:spPr/>
        <p:txBody>
          <a:bodyPr>
            <a:normAutofit fontScale="70000" lnSpcReduction="20000"/>
          </a:bodyPr>
          <a:lstStyle/>
          <a:p>
            <a:r>
              <a:rPr lang="en-GB" dirty="0"/>
              <a:t>Language is one of the major factors that we evaluate when we meet others, and it has long been demonstrated that individuals are judged in terms of intellect and other character traits on the basis of their language output. </a:t>
            </a:r>
          </a:p>
          <a:p>
            <a:r>
              <a:rPr lang="en-GB" dirty="0"/>
              <a:t>We also adapt our own language to fit underlying norms and preconceived social stereotypes when we communicate with others. </a:t>
            </a:r>
          </a:p>
          <a:p>
            <a:r>
              <a:rPr lang="en-GB" dirty="0"/>
              <a:t>Further, we help to shape individuals through the way we treat them linguistically. Social identity expressed through language is consequently something that is renegotiated during every meeting between humans.</a:t>
            </a:r>
          </a:p>
          <a:p>
            <a:r>
              <a:rPr lang="en-GB" dirty="0"/>
              <a:t>The exercise you have just taken part in was designed to raise awareness about these issues.</a:t>
            </a:r>
          </a:p>
          <a:p>
            <a:r>
              <a:rPr lang="en-GB" dirty="0"/>
              <a:t>Developed in the projects RAVE and C-RAVE: </a:t>
            </a:r>
            <a:r>
              <a:rPr lang="en-GB" dirty="0">
                <a:hlinkClick r:id="rId3"/>
              </a:rPr>
              <a:t>https://www.stereotyping.se/</a:t>
            </a:r>
            <a:endParaRPr lang="en-GB" dirty="0"/>
          </a:p>
          <a:p>
            <a:endParaRPr lang="en-GB" dirty="0"/>
          </a:p>
        </p:txBody>
      </p:sp>
    </p:spTree>
    <p:extLst>
      <p:ext uri="{BB962C8B-B14F-4D97-AF65-F5344CB8AC3E}">
        <p14:creationId xmlns:p14="http://schemas.microsoft.com/office/powerpoint/2010/main" val="3972973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a:t>Questions</a:t>
            </a:r>
            <a:r>
              <a:rPr lang="sv-SE" dirty="0"/>
              <a:t> to </a:t>
            </a:r>
            <a:r>
              <a:rPr lang="sv-SE" dirty="0" err="1"/>
              <a:t>ponder</a:t>
            </a:r>
            <a:r>
              <a:rPr lang="sv-SE" dirty="0"/>
              <a:t> over</a:t>
            </a:r>
            <a:endParaRPr lang="en-GB" dirty="0"/>
          </a:p>
        </p:txBody>
      </p:sp>
      <p:sp>
        <p:nvSpPr>
          <p:cNvPr id="3" name="Content Placeholder 2"/>
          <p:cNvSpPr>
            <a:spLocks noGrp="1"/>
          </p:cNvSpPr>
          <p:nvPr>
            <p:ph idx="1"/>
          </p:nvPr>
        </p:nvSpPr>
        <p:spPr/>
        <p:txBody>
          <a:bodyPr>
            <a:normAutofit fontScale="85000" lnSpcReduction="10000"/>
          </a:bodyPr>
          <a:lstStyle/>
          <a:p>
            <a:r>
              <a:rPr lang="en-GB" dirty="0"/>
              <a:t>What are we looking at here?</a:t>
            </a:r>
          </a:p>
          <a:p>
            <a:r>
              <a:rPr lang="en-GB" dirty="0"/>
              <a:t>How can we explain what we are seeing?</a:t>
            </a:r>
          </a:p>
          <a:p>
            <a:pPr lvl="0"/>
            <a:r>
              <a:rPr lang="en-US" dirty="0"/>
              <a:t>Did the results surprise you or were they expected?</a:t>
            </a:r>
            <a:endParaRPr lang="sv-SE" dirty="0"/>
          </a:p>
          <a:p>
            <a:pPr lvl="0"/>
            <a:r>
              <a:rPr lang="en-US" dirty="0"/>
              <a:t>How do expectations about gender affect our judgement about RF:s personality and </a:t>
            </a:r>
            <a:r>
              <a:rPr lang="en-US" dirty="0" err="1"/>
              <a:t>behaviour</a:t>
            </a:r>
            <a:r>
              <a:rPr lang="en-US" dirty="0"/>
              <a:t>?</a:t>
            </a:r>
            <a:endParaRPr lang="sv-SE" dirty="0"/>
          </a:p>
          <a:p>
            <a:pPr lvl="0"/>
            <a:r>
              <a:rPr lang="en-US" dirty="0"/>
              <a:t>When RF is presented as a man/women – what do we see?</a:t>
            </a:r>
            <a:endParaRPr lang="sv-SE" dirty="0"/>
          </a:p>
          <a:p>
            <a:pPr lvl="0"/>
            <a:r>
              <a:rPr lang="sv-SE" dirty="0" err="1"/>
              <a:t>How</a:t>
            </a:r>
            <a:r>
              <a:rPr lang="sv-SE" dirty="0"/>
              <a:t> </a:t>
            </a:r>
            <a:r>
              <a:rPr lang="sv-SE" dirty="0" err="1"/>
              <a:t>can</a:t>
            </a:r>
            <a:r>
              <a:rPr lang="sv-SE" dirty="0"/>
              <a:t> </a:t>
            </a:r>
            <a:r>
              <a:rPr lang="sv-SE" dirty="0" err="1"/>
              <a:t>we</a:t>
            </a:r>
            <a:r>
              <a:rPr lang="sv-SE" dirty="0"/>
              <a:t> best </a:t>
            </a:r>
            <a:r>
              <a:rPr lang="sv-SE" dirty="0" err="1"/>
              <a:t>explain</a:t>
            </a:r>
            <a:r>
              <a:rPr lang="sv-SE" dirty="0"/>
              <a:t> the </a:t>
            </a:r>
            <a:r>
              <a:rPr lang="sv-SE" dirty="0" err="1"/>
              <a:t>difference</a:t>
            </a:r>
            <a:r>
              <a:rPr lang="sv-SE" dirty="0"/>
              <a:t> </a:t>
            </a:r>
            <a:r>
              <a:rPr lang="sv-SE" dirty="0" err="1"/>
              <a:t>between</a:t>
            </a:r>
            <a:r>
              <a:rPr lang="sv-SE" dirty="0"/>
              <a:t> the </a:t>
            </a:r>
            <a:r>
              <a:rPr lang="sv-SE" dirty="0" err="1"/>
              <a:t>results</a:t>
            </a:r>
            <a:r>
              <a:rPr lang="sv-SE" dirty="0"/>
              <a:t> </a:t>
            </a:r>
            <a:r>
              <a:rPr lang="sv-SE" dirty="0" err="1"/>
              <a:t>here</a:t>
            </a:r>
            <a:r>
              <a:rPr lang="sv-SE" dirty="0"/>
              <a:t> and the international/</a:t>
            </a:r>
            <a:r>
              <a:rPr lang="sv-SE" dirty="0" err="1"/>
              <a:t>Seychelles</a:t>
            </a:r>
            <a:r>
              <a:rPr lang="sv-SE" dirty="0"/>
              <a:t>  </a:t>
            </a:r>
            <a:r>
              <a:rPr lang="sv-SE" dirty="0" err="1"/>
              <a:t>participants</a:t>
            </a:r>
            <a:r>
              <a:rPr lang="sv-SE" dirty="0"/>
              <a:t>?</a:t>
            </a:r>
          </a:p>
          <a:p>
            <a:endParaRPr lang="en-GB" dirty="0"/>
          </a:p>
        </p:txBody>
      </p:sp>
    </p:spTree>
    <p:extLst>
      <p:ext uri="{BB962C8B-B14F-4D97-AF65-F5344CB8AC3E}">
        <p14:creationId xmlns:p14="http://schemas.microsoft.com/office/powerpoint/2010/main" val="3867639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95127C-756A-464A-A433-87F2E115401F}"/>
              </a:ext>
            </a:extLst>
          </p:cNvPr>
          <p:cNvSpPr>
            <a:spLocks noGrp="1"/>
          </p:cNvSpPr>
          <p:nvPr>
            <p:ph type="title"/>
          </p:nvPr>
        </p:nvSpPr>
        <p:spPr/>
        <p:txBody>
          <a:bodyPr/>
          <a:lstStyle/>
          <a:p>
            <a:r>
              <a:rPr lang="sv-SE" dirty="0" err="1"/>
              <a:t>Discuss</a:t>
            </a:r>
            <a:r>
              <a:rPr lang="sv-SE" dirty="0"/>
              <a:t> in </a:t>
            </a:r>
            <a:r>
              <a:rPr lang="sv-SE" dirty="0" err="1"/>
              <a:t>groups</a:t>
            </a:r>
            <a:endParaRPr lang="sv-SE" dirty="0"/>
          </a:p>
        </p:txBody>
      </p:sp>
      <p:sp>
        <p:nvSpPr>
          <p:cNvPr id="3" name="Platshållare för innehåll 2">
            <a:extLst>
              <a:ext uri="{FF2B5EF4-FFF2-40B4-BE49-F238E27FC236}">
                <a16:creationId xmlns:a16="http://schemas.microsoft.com/office/drawing/2014/main" id="{BDCD5E7E-2D9B-1640-8B3F-4A21849C3FD9}"/>
              </a:ext>
            </a:extLst>
          </p:cNvPr>
          <p:cNvSpPr>
            <a:spLocks noGrp="1"/>
          </p:cNvSpPr>
          <p:nvPr>
            <p:ph idx="1"/>
          </p:nvPr>
        </p:nvSpPr>
        <p:spPr/>
        <p:txBody>
          <a:bodyPr>
            <a:normAutofit fontScale="77500" lnSpcReduction="20000"/>
          </a:bodyPr>
          <a:lstStyle/>
          <a:p>
            <a:r>
              <a:rPr lang="en-GB" dirty="0"/>
              <a:t>Which results do you think were most striking?</a:t>
            </a:r>
          </a:p>
          <a:p>
            <a:r>
              <a:rPr lang="en-GB" dirty="0"/>
              <a:t>Were you surprised by these results? Why? </a:t>
            </a:r>
          </a:p>
          <a:p>
            <a:r>
              <a:rPr lang="en-GB" dirty="0"/>
              <a:t>How do we explain these results? </a:t>
            </a:r>
          </a:p>
          <a:p>
            <a:r>
              <a:rPr lang="en-GB" dirty="0"/>
              <a:t>What can trends such as the ones we have seen lead to in an educational context? </a:t>
            </a:r>
          </a:p>
          <a:p>
            <a:r>
              <a:rPr lang="en-GB" dirty="0"/>
              <a:t>What might be the consequences of such trends from a societal perspective? </a:t>
            </a:r>
          </a:p>
          <a:p>
            <a:r>
              <a:rPr lang="en-GB" dirty="0"/>
              <a:t>In what way do you think that awareness of stereotype effects can help you in your professional practice? </a:t>
            </a:r>
          </a:p>
          <a:p>
            <a:r>
              <a:rPr lang="en-GB" dirty="0"/>
              <a:t>How can you better equip yourself as a teacher to respond to students’ and colleagues' stereotyping tendencies in the workplace?</a:t>
            </a:r>
          </a:p>
        </p:txBody>
      </p:sp>
    </p:spTree>
    <p:extLst>
      <p:ext uri="{BB962C8B-B14F-4D97-AF65-F5344CB8AC3E}">
        <p14:creationId xmlns:p14="http://schemas.microsoft.com/office/powerpoint/2010/main" val="3772238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7A46B-7D3E-444F-8F49-835C0F662973}"/>
              </a:ext>
            </a:extLst>
          </p:cNvPr>
          <p:cNvSpPr>
            <a:spLocks noGrp="1"/>
          </p:cNvSpPr>
          <p:nvPr>
            <p:ph type="title"/>
          </p:nvPr>
        </p:nvSpPr>
        <p:spPr/>
        <p:txBody>
          <a:bodyPr/>
          <a:lstStyle/>
          <a:p>
            <a:r>
              <a:rPr lang="en-US" dirty="0"/>
              <a:t>Stereotyping</a:t>
            </a:r>
          </a:p>
        </p:txBody>
      </p:sp>
      <p:sp>
        <p:nvSpPr>
          <p:cNvPr id="3" name="Content Placeholder 2">
            <a:extLst>
              <a:ext uri="{FF2B5EF4-FFF2-40B4-BE49-F238E27FC236}">
                <a16:creationId xmlns:a16="http://schemas.microsoft.com/office/drawing/2014/main" id="{B354D17E-D8F4-FB42-A0FE-33C44F9F3B55}"/>
              </a:ext>
            </a:extLst>
          </p:cNvPr>
          <p:cNvSpPr>
            <a:spLocks noGrp="1"/>
          </p:cNvSpPr>
          <p:nvPr>
            <p:ph idx="1"/>
          </p:nvPr>
        </p:nvSpPr>
        <p:spPr/>
        <p:txBody>
          <a:bodyPr>
            <a:normAutofit fontScale="70000" lnSpcReduction="20000"/>
          </a:bodyPr>
          <a:lstStyle/>
          <a:p>
            <a:r>
              <a:rPr lang="en-GB" dirty="0"/>
              <a:t>Stereotyping is a </a:t>
            </a:r>
            <a:r>
              <a:rPr lang="en-GB" b="1" dirty="0"/>
              <a:t>reductive</a:t>
            </a:r>
            <a:r>
              <a:rPr lang="en-GB" dirty="0"/>
              <a:t> cognitive phenomenon in the categorization of groups of people. A </a:t>
            </a:r>
            <a:r>
              <a:rPr lang="en-GB" b="1" dirty="0"/>
              <a:t>quick</a:t>
            </a:r>
            <a:r>
              <a:rPr lang="en-GB" dirty="0"/>
              <a:t> and </a:t>
            </a:r>
            <a:r>
              <a:rPr lang="en-GB" b="1" dirty="0"/>
              <a:t>efficient</a:t>
            </a:r>
            <a:r>
              <a:rPr lang="en-GB" dirty="0"/>
              <a:t> shorthand, but which ignores individuality and variation.</a:t>
            </a:r>
          </a:p>
          <a:p>
            <a:r>
              <a:rPr lang="en-GB" dirty="0"/>
              <a:t>Language is a key element in this process. According to Collins &amp; Clement (2012: 377), “language can be conceptualized as “</a:t>
            </a:r>
            <a:r>
              <a:rPr lang="en-GB" b="1" dirty="0"/>
              <a:t>a lens that directs and distorts cognition</a:t>
            </a:r>
            <a:r>
              <a:rPr lang="en-GB" dirty="0"/>
              <a:t>”.</a:t>
            </a:r>
          </a:p>
          <a:p>
            <a:r>
              <a:rPr lang="en-GB" dirty="0"/>
              <a:t>Not only does stereotyping, based on various social categories such as gender, age, social class, ethnicity, sexuality or regional affiliation, serve to simplify how people perceive and process information about individuals (Talbot, 2003: 468), it also builds up expectations on how they are supposed to act. “People can choose to ignore such expectations, but they still have to relate to them in their interactions with others” (Talbot, 2003: 472). </a:t>
            </a:r>
          </a:p>
          <a:p>
            <a:pPr marL="0" indent="0">
              <a:buNone/>
            </a:pPr>
            <a:endParaRPr lang="en-US" dirty="0"/>
          </a:p>
        </p:txBody>
      </p:sp>
    </p:spTree>
    <p:extLst>
      <p:ext uri="{BB962C8B-B14F-4D97-AF65-F5344CB8AC3E}">
        <p14:creationId xmlns:p14="http://schemas.microsoft.com/office/powerpoint/2010/main" val="1206648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E711A2-3A06-E149-922E-1D5F7D971DB3}"/>
              </a:ext>
            </a:extLst>
          </p:cNvPr>
          <p:cNvSpPr>
            <a:spLocks noGrp="1"/>
          </p:cNvSpPr>
          <p:nvPr>
            <p:ph type="title"/>
          </p:nvPr>
        </p:nvSpPr>
        <p:spPr/>
        <p:txBody>
          <a:bodyPr/>
          <a:lstStyle/>
          <a:p>
            <a:r>
              <a:rPr lang="sv-SE" dirty="0" err="1"/>
              <a:t>Method</a:t>
            </a:r>
            <a:endParaRPr lang="sv-SE" dirty="0"/>
          </a:p>
        </p:txBody>
      </p:sp>
      <p:pic>
        <p:nvPicPr>
          <p:cNvPr id="5" name="Platshållare för innehåll 4">
            <a:extLst>
              <a:ext uri="{FF2B5EF4-FFF2-40B4-BE49-F238E27FC236}">
                <a16:creationId xmlns:a16="http://schemas.microsoft.com/office/drawing/2014/main" id="{C9B4392B-8E17-9D4B-A354-EEF1ECA28968}"/>
              </a:ext>
            </a:extLst>
          </p:cNvPr>
          <p:cNvPicPr>
            <a:picLocks noGrp="1" noChangeAspect="1"/>
          </p:cNvPicPr>
          <p:nvPr>
            <p:ph idx="1"/>
          </p:nvPr>
        </p:nvPicPr>
        <p:blipFill>
          <a:blip r:embed="rId2"/>
          <a:stretch>
            <a:fillRect/>
          </a:stretch>
        </p:blipFill>
        <p:spPr>
          <a:xfrm>
            <a:off x="457200" y="1608931"/>
            <a:ext cx="8229600" cy="4508500"/>
          </a:xfrm>
        </p:spPr>
      </p:pic>
    </p:spTree>
    <p:extLst>
      <p:ext uri="{BB962C8B-B14F-4D97-AF65-F5344CB8AC3E}">
        <p14:creationId xmlns:p14="http://schemas.microsoft.com/office/powerpoint/2010/main" val="375894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Matched-Guise</a:t>
            </a:r>
          </a:p>
        </p:txBody>
      </p:sp>
      <p:sp>
        <p:nvSpPr>
          <p:cNvPr id="3" name="Platshållare för innehåll 2"/>
          <p:cNvSpPr>
            <a:spLocks noGrp="1"/>
          </p:cNvSpPr>
          <p:nvPr>
            <p:ph idx="1"/>
          </p:nvPr>
        </p:nvSpPr>
        <p:spPr/>
        <p:txBody>
          <a:bodyPr>
            <a:normAutofit/>
          </a:bodyPr>
          <a:lstStyle/>
          <a:p>
            <a:r>
              <a:rPr lang="en-GB" sz="2000" dirty="0"/>
              <a:t>Same text, different versions.</a:t>
            </a:r>
          </a:p>
          <a:p>
            <a:endParaRPr lang="en-GB" sz="2000" dirty="0"/>
          </a:p>
          <a:p>
            <a:r>
              <a:rPr lang="en-GB" dirty="0">
                <a:hlinkClick r:id="rId3"/>
              </a:rPr>
              <a:t>https://youtu.be/zCSRPoiQAz0</a:t>
            </a:r>
            <a:br>
              <a:rPr lang="sv-SE" dirty="0"/>
            </a:br>
            <a:endParaRPr lang="sv-SE" dirty="0"/>
          </a:p>
          <a:p>
            <a:r>
              <a:rPr lang="en-GB" dirty="0">
                <a:hlinkClick r:id="rId4"/>
              </a:rPr>
              <a:t>https://youtu.be/WTVIWSCeoss</a:t>
            </a:r>
            <a:endParaRPr lang="en-GB" sz="2000" dirty="0"/>
          </a:p>
        </p:txBody>
      </p:sp>
    </p:spTree>
    <p:extLst>
      <p:ext uri="{BB962C8B-B14F-4D97-AF65-F5344CB8AC3E}">
        <p14:creationId xmlns:p14="http://schemas.microsoft.com/office/powerpoint/2010/main" val="209486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a:t>Recap</a:t>
            </a:r>
            <a:r>
              <a:rPr lang="sv-SE" dirty="0"/>
              <a:t> </a:t>
            </a:r>
            <a:r>
              <a:rPr lang="sv-SE" dirty="0" err="1"/>
              <a:t>of</a:t>
            </a:r>
            <a:r>
              <a:rPr lang="sv-SE" dirty="0"/>
              <a:t> the </a:t>
            </a:r>
            <a:r>
              <a:rPr lang="sv-SE" dirty="0" err="1"/>
              <a:t>context</a:t>
            </a:r>
            <a:r>
              <a:rPr lang="sv-SE" dirty="0"/>
              <a:t> </a:t>
            </a:r>
            <a:r>
              <a:rPr lang="sv-SE" dirty="0" err="1"/>
              <a:t>of</a:t>
            </a:r>
            <a:r>
              <a:rPr lang="sv-SE" dirty="0"/>
              <a:t> the survey</a:t>
            </a:r>
            <a:endParaRPr lang="en-GB" dirty="0"/>
          </a:p>
        </p:txBody>
      </p:sp>
      <p:sp>
        <p:nvSpPr>
          <p:cNvPr id="3" name="Platshållare för innehåll 2"/>
          <p:cNvSpPr>
            <a:spLocks noGrp="1"/>
          </p:cNvSpPr>
          <p:nvPr>
            <p:ph idx="1"/>
          </p:nvPr>
        </p:nvSpPr>
        <p:spPr/>
        <p:txBody>
          <a:bodyPr>
            <a:normAutofit fontScale="77500" lnSpcReduction="20000"/>
          </a:bodyPr>
          <a:lstStyle/>
          <a:p>
            <a:pPr marL="0" indent="0">
              <a:buNone/>
            </a:pPr>
            <a:r>
              <a:rPr lang="sv-SE" sz="3000" dirty="0" err="1"/>
              <a:t>After</a:t>
            </a:r>
            <a:r>
              <a:rPr lang="sv-SE" sz="3000" dirty="0"/>
              <a:t> </a:t>
            </a:r>
            <a:r>
              <a:rPr lang="sv-SE" sz="3000" dirty="0" err="1"/>
              <a:t>you</a:t>
            </a:r>
            <a:r>
              <a:rPr lang="sv-SE" sz="3000" dirty="0"/>
              <a:t> </a:t>
            </a:r>
            <a:r>
              <a:rPr lang="sv-SE" sz="3000" dirty="0" err="1"/>
              <a:t>had</a:t>
            </a:r>
            <a:r>
              <a:rPr lang="sv-SE" sz="3000" dirty="0"/>
              <a:t> </a:t>
            </a:r>
            <a:r>
              <a:rPr lang="sv-SE" sz="3000" dirty="0" err="1"/>
              <a:t>listened</a:t>
            </a:r>
            <a:r>
              <a:rPr lang="sv-SE" sz="3000" dirty="0"/>
              <a:t> to a </a:t>
            </a:r>
            <a:r>
              <a:rPr lang="sv-SE" sz="3000" dirty="0" err="1"/>
              <a:t>conversation</a:t>
            </a:r>
            <a:r>
              <a:rPr lang="sv-SE" sz="3000" dirty="0"/>
              <a:t> </a:t>
            </a:r>
            <a:r>
              <a:rPr lang="sv-SE" sz="3000" dirty="0" err="1"/>
              <a:t>between</a:t>
            </a:r>
            <a:r>
              <a:rPr lang="sv-SE" sz="3000" dirty="0"/>
              <a:t> Mats D and Robin </a:t>
            </a:r>
            <a:r>
              <a:rPr lang="sv-SE" sz="3000" dirty="0" err="1"/>
              <a:t>Franklyn</a:t>
            </a:r>
            <a:r>
              <a:rPr lang="sv-SE" sz="3000" dirty="0"/>
              <a:t>, </a:t>
            </a:r>
            <a:r>
              <a:rPr lang="sv-SE" sz="3000" dirty="0" err="1"/>
              <a:t>we</a:t>
            </a:r>
            <a:r>
              <a:rPr lang="sv-SE" sz="3000" dirty="0"/>
              <a:t> </a:t>
            </a:r>
            <a:r>
              <a:rPr lang="sv-SE" sz="3000" dirty="0" err="1"/>
              <a:t>asked</a:t>
            </a:r>
            <a:r>
              <a:rPr lang="sv-SE" sz="3000" dirty="0"/>
              <a:t> </a:t>
            </a:r>
            <a:r>
              <a:rPr lang="sv-SE" sz="3000" dirty="0" err="1"/>
              <a:t>you</a:t>
            </a:r>
            <a:r>
              <a:rPr lang="sv-SE" sz="3000" dirty="0"/>
              <a:t> to rate RF </a:t>
            </a:r>
            <a:r>
              <a:rPr lang="sv-SE" sz="3000" dirty="0" err="1"/>
              <a:t>with</a:t>
            </a:r>
            <a:r>
              <a:rPr lang="sv-SE" sz="3000" dirty="0"/>
              <a:t> </a:t>
            </a:r>
            <a:r>
              <a:rPr lang="sv-SE" sz="3000" dirty="0" err="1"/>
              <a:t>regard</a:t>
            </a:r>
            <a:r>
              <a:rPr lang="sv-SE" sz="3000" dirty="0"/>
              <a:t> to the </a:t>
            </a:r>
            <a:r>
              <a:rPr lang="sv-SE" sz="3000" dirty="0" err="1"/>
              <a:t>following</a:t>
            </a:r>
            <a:r>
              <a:rPr lang="sv-SE" sz="3000" dirty="0"/>
              <a:t> </a:t>
            </a:r>
            <a:r>
              <a:rPr lang="sv-SE" sz="3000" dirty="0" err="1"/>
              <a:t>traits</a:t>
            </a:r>
            <a:r>
              <a:rPr lang="sv-SE" sz="3000" dirty="0"/>
              <a:t> </a:t>
            </a:r>
            <a:r>
              <a:rPr lang="sv-SE" sz="2400" dirty="0"/>
              <a:t>(1 – 7, </a:t>
            </a:r>
            <a:r>
              <a:rPr lang="sv-SE" sz="2400" dirty="0" err="1"/>
              <a:t>where</a:t>
            </a:r>
            <a:r>
              <a:rPr lang="sv-SE" sz="2400" dirty="0"/>
              <a:t> 1 </a:t>
            </a:r>
            <a:r>
              <a:rPr lang="sv-SE" sz="2400" dirty="0" err="1"/>
              <a:t>disagree</a:t>
            </a:r>
            <a:r>
              <a:rPr lang="sv-SE" sz="2400" dirty="0"/>
              <a:t> </a:t>
            </a:r>
            <a:r>
              <a:rPr lang="sv-SE" sz="2400" dirty="0" err="1"/>
              <a:t>completely</a:t>
            </a:r>
            <a:r>
              <a:rPr lang="sv-SE" sz="2400" dirty="0"/>
              <a:t> and 7 </a:t>
            </a:r>
            <a:r>
              <a:rPr lang="sv-SE" sz="2400" dirty="0" err="1"/>
              <a:t>agree</a:t>
            </a:r>
            <a:r>
              <a:rPr lang="sv-SE" sz="2400" dirty="0"/>
              <a:t> </a:t>
            </a:r>
            <a:r>
              <a:rPr lang="sv-SE" sz="2400" dirty="0" err="1"/>
              <a:t>completely</a:t>
            </a:r>
            <a:r>
              <a:rPr lang="sv-SE" sz="2400" dirty="0"/>
              <a:t>)</a:t>
            </a:r>
            <a:r>
              <a:rPr lang="sv-SE" sz="3000" dirty="0"/>
              <a:t>:</a:t>
            </a:r>
          </a:p>
          <a:p>
            <a:pPr marL="0" indent="0">
              <a:buNone/>
            </a:pPr>
            <a:endParaRPr lang="sv-SE" sz="3000" dirty="0"/>
          </a:p>
          <a:p>
            <a:r>
              <a:rPr lang="en-GB" sz="2600" dirty="0"/>
              <a:t>RF interrupts the other speaker a lot.</a:t>
            </a:r>
          </a:p>
          <a:p>
            <a:r>
              <a:rPr lang="en-GB" sz="2600" dirty="0"/>
              <a:t>RF signals interest in what the other person is saying.</a:t>
            </a:r>
          </a:p>
          <a:p>
            <a:r>
              <a:rPr lang="en-GB" sz="2600" dirty="0"/>
              <a:t>RF argues in a forceful way</a:t>
            </a:r>
          </a:p>
          <a:p>
            <a:r>
              <a:rPr lang="en-GB" sz="2600" dirty="0"/>
              <a:t>RF takes up a lot of space in the conversation</a:t>
            </a:r>
          </a:p>
          <a:p>
            <a:r>
              <a:rPr lang="en-GB" sz="2600" dirty="0"/>
              <a:t>RF contradicts the other person a lot</a:t>
            </a:r>
          </a:p>
          <a:p>
            <a:r>
              <a:rPr lang="en-GB" sz="2600" dirty="0"/>
              <a:t>RF comes across as sympathetic</a:t>
            </a:r>
          </a:p>
          <a:p>
            <a:r>
              <a:rPr lang="en-GB" sz="2600" dirty="0"/>
              <a:t>RF comes across as knowledgeable.</a:t>
            </a:r>
          </a:p>
          <a:p>
            <a:r>
              <a:rPr lang="en-GB" sz="2600" dirty="0"/>
              <a:t>RF  comes across as supportive</a:t>
            </a:r>
          </a:p>
          <a:p>
            <a:r>
              <a:rPr lang="en-GB" sz="2600" dirty="0"/>
              <a:t>RF comes across as trustworthy</a:t>
            </a:r>
          </a:p>
          <a:p>
            <a:r>
              <a:rPr lang="en-GB" sz="2600" dirty="0"/>
              <a:t>RF comes across as confident</a:t>
            </a:r>
          </a:p>
          <a:p>
            <a:pPr marL="0" indent="0">
              <a:buNone/>
            </a:pPr>
            <a:endParaRPr lang="en-GB" dirty="0"/>
          </a:p>
        </p:txBody>
      </p:sp>
    </p:spTree>
    <p:extLst>
      <p:ext uri="{BB962C8B-B14F-4D97-AF65-F5344CB8AC3E}">
        <p14:creationId xmlns:p14="http://schemas.microsoft.com/office/powerpoint/2010/main" val="2225144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296" y="781005"/>
            <a:ext cx="8229600" cy="1143000"/>
          </a:xfrm>
        </p:spPr>
        <p:txBody>
          <a:bodyPr>
            <a:normAutofit fontScale="90000"/>
          </a:bodyPr>
          <a:lstStyle/>
          <a:p>
            <a:r>
              <a:rPr lang="sv-SE" dirty="0" err="1"/>
              <a:t>Your</a:t>
            </a:r>
            <a:r>
              <a:rPr lang="sv-SE" dirty="0"/>
              <a:t> </a:t>
            </a:r>
            <a:r>
              <a:rPr lang="sv-SE" dirty="0" err="1"/>
              <a:t>results</a:t>
            </a:r>
            <a:r>
              <a:rPr lang="sv-SE" dirty="0"/>
              <a:t> – </a:t>
            </a:r>
            <a:r>
              <a:rPr lang="sv-SE" dirty="0" err="1"/>
              <a:t>language</a:t>
            </a:r>
            <a:r>
              <a:rPr lang="sv-SE" dirty="0"/>
              <a:t> impressions (n=17)</a:t>
            </a:r>
            <a:endParaRPr lang="en-GB" dirty="0"/>
          </a:p>
        </p:txBody>
      </p:sp>
      <p:grpSp>
        <p:nvGrpSpPr>
          <p:cNvPr id="15" name="Group 14">
            <a:extLst>
              <a:ext uri="{FF2B5EF4-FFF2-40B4-BE49-F238E27FC236}">
                <a16:creationId xmlns:a16="http://schemas.microsoft.com/office/drawing/2014/main" id="{7DE17D4C-238D-924C-BB4B-EFF2D266EDBA}"/>
              </a:ext>
            </a:extLst>
          </p:cNvPr>
          <p:cNvGrpSpPr/>
          <p:nvPr/>
        </p:nvGrpSpPr>
        <p:grpSpPr>
          <a:xfrm>
            <a:off x="748588" y="1664886"/>
            <a:ext cx="7493000" cy="4241800"/>
            <a:chOff x="748588" y="1664886"/>
            <a:chExt cx="7493000" cy="4241800"/>
          </a:xfrm>
        </p:grpSpPr>
        <p:pic>
          <p:nvPicPr>
            <p:cNvPr id="9" name="Picture 8">
              <a:extLst>
                <a:ext uri="{FF2B5EF4-FFF2-40B4-BE49-F238E27FC236}">
                  <a16:creationId xmlns:a16="http://schemas.microsoft.com/office/drawing/2014/main" id="{E682E8FA-5C88-AB4F-9269-5EE721956C0C}"/>
                </a:ext>
              </a:extLst>
            </p:cNvPr>
            <p:cNvPicPr>
              <a:picLocks noChangeAspect="1"/>
            </p:cNvPicPr>
            <p:nvPr/>
          </p:nvPicPr>
          <p:blipFill>
            <a:blip r:embed="rId3"/>
            <a:stretch>
              <a:fillRect/>
            </a:stretch>
          </p:blipFill>
          <p:spPr>
            <a:xfrm>
              <a:off x="748588" y="1664886"/>
              <a:ext cx="7493000" cy="4241800"/>
            </a:xfrm>
            <a:prstGeom prst="rect">
              <a:avLst/>
            </a:prstGeom>
          </p:spPr>
        </p:pic>
        <p:sp>
          <p:nvSpPr>
            <p:cNvPr id="11" name="Oval 10">
              <a:extLst>
                <a:ext uri="{FF2B5EF4-FFF2-40B4-BE49-F238E27FC236}">
                  <a16:creationId xmlns:a16="http://schemas.microsoft.com/office/drawing/2014/main" id="{56ECE580-8F86-9C4B-8885-43E39E923086}"/>
                </a:ext>
              </a:extLst>
            </p:cNvPr>
            <p:cNvSpPr/>
            <p:nvPr/>
          </p:nvSpPr>
          <p:spPr>
            <a:xfrm>
              <a:off x="1144604" y="2183123"/>
              <a:ext cx="1273856" cy="1277923"/>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sp>
          <p:nvSpPr>
            <p:cNvPr id="12" name="Oval 11">
              <a:extLst>
                <a:ext uri="{FF2B5EF4-FFF2-40B4-BE49-F238E27FC236}">
                  <a16:creationId xmlns:a16="http://schemas.microsoft.com/office/drawing/2014/main" id="{56ECE580-8F86-9C4B-8885-43E39E923086}"/>
                </a:ext>
              </a:extLst>
            </p:cNvPr>
            <p:cNvSpPr/>
            <p:nvPr/>
          </p:nvSpPr>
          <p:spPr>
            <a:xfrm>
              <a:off x="2588844" y="2661359"/>
              <a:ext cx="1171306" cy="1124427"/>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sp>
          <p:nvSpPr>
            <p:cNvPr id="13" name="Oval 12">
              <a:extLst>
                <a:ext uri="{FF2B5EF4-FFF2-40B4-BE49-F238E27FC236}">
                  <a16:creationId xmlns:a16="http://schemas.microsoft.com/office/drawing/2014/main" id="{56ECE580-8F86-9C4B-8885-43E39E923086}"/>
                </a:ext>
              </a:extLst>
            </p:cNvPr>
            <p:cNvSpPr/>
            <p:nvPr/>
          </p:nvSpPr>
          <p:spPr>
            <a:xfrm>
              <a:off x="4007978" y="2580830"/>
              <a:ext cx="1102407" cy="1248013"/>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sp>
          <p:nvSpPr>
            <p:cNvPr id="14" name="Oval 13">
              <a:extLst>
                <a:ext uri="{FF2B5EF4-FFF2-40B4-BE49-F238E27FC236}">
                  <a16:creationId xmlns:a16="http://schemas.microsoft.com/office/drawing/2014/main" id="{56ECE580-8F86-9C4B-8885-43E39E923086}"/>
                </a:ext>
              </a:extLst>
            </p:cNvPr>
            <p:cNvSpPr/>
            <p:nvPr/>
          </p:nvSpPr>
          <p:spPr>
            <a:xfrm>
              <a:off x="6699903" y="2661359"/>
              <a:ext cx="1325130" cy="1042585"/>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grpSp>
    </p:spTree>
    <p:extLst>
      <p:ext uri="{BB962C8B-B14F-4D97-AF65-F5344CB8AC3E}">
        <p14:creationId xmlns:p14="http://schemas.microsoft.com/office/powerpoint/2010/main" val="3809247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87A5AB-D8DA-DB48-841D-E187F2BE1FBA}"/>
              </a:ext>
            </a:extLst>
          </p:cNvPr>
          <p:cNvSpPr>
            <a:spLocks noGrp="1"/>
          </p:cNvSpPr>
          <p:nvPr>
            <p:ph type="title"/>
          </p:nvPr>
        </p:nvSpPr>
        <p:spPr/>
        <p:txBody>
          <a:bodyPr>
            <a:normAutofit fontScale="90000"/>
          </a:bodyPr>
          <a:lstStyle/>
          <a:p>
            <a:r>
              <a:rPr lang="sv-SE" dirty="0" err="1"/>
              <a:t>Your</a:t>
            </a:r>
            <a:r>
              <a:rPr lang="sv-SE" dirty="0"/>
              <a:t> </a:t>
            </a:r>
            <a:r>
              <a:rPr lang="sv-SE" dirty="0" err="1"/>
              <a:t>results</a:t>
            </a:r>
            <a:r>
              <a:rPr lang="sv-SE" dirty="0"/>
              <a:t> – impressions </a:t>
            </a:r>
            <a:r>
              <a:rPr lang="sv-SE" dirty="0" err="1"/>
              <a:t>of</a:t>
            </a:r>
            <a:r>
              <a:rPr lang="sv-SE" dirty="0"/>
              <a:t> persons</a:t>
            </a:r>
          </a:p>
        </p:txBody>
      </p:sp>
      <p:grpSp>
        <p:nvGrpSpPr>
          <p:cNvPr id="9" name="Group 8">
            <a:extLst>
              <a:ext uri="{FF2B5EF4-FFF2-40B4-BE49-F238E27FC236}">
                <a16:creationId xmlns:a16="http://schemas.microsoft.com/office/drawing/2014/main" id="{140510EB-ADD3-7048-80B3-464AC0656132}"/>
              </a:ext>
            </a:extLst>
          </p:cNvPr>
          <p:cNvGrpSpPr/>
          <p:nvPr/>
        </p:nvGrpSpPr>
        <p:grpSpPr>
          <a:xfrm>
            <a:off x="831850" y="1270000"/>
            <a:ext cx="7480300" cy="4318000"/>
            <a:chOff x="831850" y="1270000"/>
            <a:chExt cx="7480300" cy="4318000"/>
          </a:xfrm>
        </p:grpSpPr>
        <p:pic>
          <p:nvPicPr>
            <p:cNvPr id="6" name="Picture 5">
              <a:extLst>
                <a:ext uri="{FF2B5EF4-FFF2-40B4-BE49-F238E27FC236}">
                  <a16:creationId xmlns:a16="http://schemas.microsoft.com/office/drawing/2014/main" id="{D3155202-12E4-E945-AC31-3A3980E63FEF}"/>
                </a:ext>
              </a:extLst>
            </p:cNvPr>
            <p:cNvPicPr>
              <a:picLocks noChangeAspect="1"/>
            </p:cNvPicPr>
            <p:nvPr/>
          </p:nvPicPr>
          <p:blipFill>
            <a:blip r:embed="rId2"/>
            <a:stretch>
              <a:fillRect/>
            </a:stretch>
          </p:blipFill>
          <p:spPr>
            <a:xfrm>
              <a:off x="831850" y="1270000"/>
              <a:ext cx="7480300" cy="4318000"/>
            </a:xfrm>
            <a:prstGeom prst="rect">
              <a:avLst/>
            </a:prstGeom>
          </p:spPr>
        </p:pic>
        <p:sp>
          <p:nvSpPr>
            <p:cNvPr id="7" name="Oval 6">
              <a:extLst>
                <a:ext uri="{FF2B5EF4-FFF2-40B4-BE49-F238E27FC236}">
                  <a16:creationId xmlns:a16="http://schemas.microsoft.com/office/drawing/2014/main" id="{56ECE580-8F86-9C4B-8885-43E39E923086}"/>
                </a:ext>
              </a:extLst>
            </p:cNvPr>
            <p:cNvSpPr/>
            <p:nvPr/>
          </p:nvSpPr>
          <p:spPr>
            <a:xfrm>
              <a:off x="1067692" y="2217307"/>
              <a:ext cx="1436226" cy="1653938"/>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sp>
          <p:nvSpPr>
            <p:cNvPr id="8" name="Oval 7">
              <a:extLst>
                <a:ext uri="{FF2B5EF4-FFF2-40B4-BE49-F238E27FC236}">
                  <a16:creationId xmlns:a16="http://schemas.microsoft.com/office/drawing/2014/main" id="{56ECE580-8F86-9C4B-8885-43E39E923086}"/>
                </a:ext>
              </a:extLst>
            </p:cNvPr>
            <p:cNvSpPr/>
            <p:nvPr/>
          </p:nvSpPr>
          <p:spPr>
            <a:xfrm>
              <a:off x="3956703" y="2529555"/>
              <a:ext cx="1350235" cy="1299288"/>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GB"/>
            </a:p>
          </p:txBody>
        </p:sp>
      </p:grpSp>
    </p:spTree>
    <p:extLst>
      <p:ext uri="{BB962C8B-B14F-4D97-AF65-F5344CB8AC3E}">
        <p14:creationId xmlns:p14="http://schemas.microsoft.com/office/powerpoint/2010/main" val="464919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In </a:t>
            </a:r>
            <a:r>
              <a:rPr lang="sv-SE" dirty="0" err="1"/>
              <a:t>summary</a:t>
            </a:r>
            <a:endParaRPr lang="sv-SE" dirty="0"/>
          </a:p>
        </p:txBody>
      </p:sp>
      <p:sp>
        <p:nvSpPr>
          <p:cNvPr id="3" name="Content Placeholder 2">
            <a:extLst>
              <a:ext uri="{FF2B5EF4-FFF2-40B4-BE49-F238E27FC236}">
                <a16:creationId xmlns:a16="http://schemas.microsoft.com/office/drawing/2014/main" id="{DE2ED42A-2810-2349-8C39-D60F58FBAA98}"/>
              </a:ext>
            </a:extLst>
          </p:cNvPr>
          <p:cNvSpPr>
            <a:spLocks noGrp="1"/>
          </p:cNvSpPr>
          <p:nvPr>
            <p:ph idx="1"/>
          </p:nvPr>
        </p:nvSpPr>
        <p:spPr/>
        <p:txBody>
          <a:bodyPr/>
          <a:lstStyle/>
          <a:p>
            <a:endParaRPr lang="sv-SE"/>
          </a:p>
        </p:txBody>
      </p:sp>
      <p:pic>
        <p:nvPicPr>
          <p:cNvPr id="4" name="Picture 3">
            <a:extLst>
              <a:ext uri="{FF2B5EF4-FFF2-40B4-BE49-F238E27FC236}">
                <a16:creationId xmlns:a16="http://schemas.microsoft.com/office/drawing/2014/main" id="{6430D493-AF55-3942-910B-79A9FBAD57B1}"/>
              </a:ext>
            </a:extLst>
          </p:cNvPr>
          <p:cNvPicPr>
            <a:picLocks noChangeAspect="1"/>
          </p:cNvPicPr>
          <p:nvPr/>
        </p:nvPicPr>
        <p:blipFill>
          <a:blip r:embed="rId2"/>
          <a:stretch>
            <a:fillRect/>
          </a:stretch>
        </p:blipFill>
        <p:spPr>
          <a:xfrm>
            <a:off x="679450" y="1168400"/>
            <a:ext cx="7785100" cy="4521200"/>
          </a:xfrm>
          <a:prstGeom prst="rect">
            <a:avLst/>
          </a:prstGeom>
        </p:spPr>
      </p:pic>
    </p:spTree>
    <p:extLst>
      <p:ext uri="{BB962C8B-B14F-4D97-AF65-F5344CB8AC3E}">
        <p14:creationId xmlns:p14="http://schemas.microsoft.com/office/powerpoint/2010/main" val="177867370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7822</TotalTime>
  <Words>795</Words>
  <Application>Microsoft Macintosh PowerPoint</Application>
  <PresentationFormat>On-screen Show (4:3)</PresentationFormat>
  <Paragraphs>80</Paragraphs>
  <Slides>21</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Office-tema</vt:lpstr>
      <vt:lpstr>Results and Discussion</vt:lpstr>
      <vt:lpstr>Raising Awareness about Stereotyping!</vt:lpstr>
      <vt:lpstr>Stereotyping</vt:lpstr>
      <vt:lpstr>Method</vt:lpstr>
      <vt:lpstr>Matched-Guise</vt:lpstr>
      <vt:lpstr>Recap of the context of the survey</vt:lpstr>
      <vt:lpstr>Your results – language impressions (n=17)</vt:lpstr>
      <vt:lpstr>Your results – impressions of persons</vt:lpstr>
      <vt:lpstr>In summary</vt:lpstr>
      <vt:lpstr>Your gender stereotypes of linguistic behaviour</vt:lpstr>
      <vt:lpstr>Örebro summary 2017-2019 (n=109)</vt:lpstr>
      <vt:lpstr>In summary</vt:lpstr>
      <vt:lpstr>International studies</vt:lpstr>
      <vt:lpstr>Results from the Seychelles</vt:lpstr>
      <vt:lpstr>Swedish responses. (7 point Likert scale: 1 disagree completely; 7 = agree completely)</vt:lpstr>
      <vt:lpstr>Seychelles responses. (7 point Likert scale: 1 disagree completely; 7 = agree completely)</vt:lpstr>
      <vt:lpstr>In summary Seychelles</vt:lpstr>
      <vt:lpstr>Why?</vt:lpstr>
      <vt:lpstr>Re-adjusted summary Seychelles</vt:lpstr>
      <vt:lpstr>Questions to ponder over</vt:lpstr>
      <vt:lpstr>Discuss in groups</vt:lpstr>
    </vt:vector>
  </TitlesOfParts>
  <Company>Umeå universitet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what have we really been doing?</dc:title>
  <dc:creator>Mats Deutschmann</dc:creator>
  <cp:lastModifiedBy>Microsoft Office-användare</cp:lastModifiedBy>
  <cp:revision>65</cp:revision>
  <cp:lastPrinted>2017-03-27T07:49:21Z</cp:lastPrinted>
  <dcterms:created xsi:type="dcterms:W3CDTF">2017-03-23T13:26:41Z</dcterms:created>
  <dcterms:modified xsi:type="dcterms:W3CDTF">2020-10-14T15:02:31Z</dcterms:modified>
</cp:coreProperties>
</file>