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2" r:id="rId2"/>
    <p:sldId id="272" r:id="rId3"/>
    <p:sldId id="317" r:id="rId4"/>
    <p:sldId id="318" r:id="rId5"/>
    <p:sldId id="319" r:id="rId6"/>
    <p:sldId id="257" r:id="rId7"/>
    <p:sldId id="259" r:id="rId8"/>
    <p:sldId id="260" r:id="rId9"/>
    <p:sldId id="261" r:id="rId10"/>
    <p:sldId id="320" r:id="rId11"/>
    <p:sldId id="321" r:id="rId12"/>
    <p:sldId id="322"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4"/>
  </p:normalViewPr>
  <p:slideViewPr>
    <p:cSldViewPr snapToGrid="0" snapToObjects="1">
      <p:cViewPr varScale="1">
        <p:scale>
          <a:sx n="94" d="100"/>
          <a:sy n="94"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s Deutschmann" userId="7489b7d3-e764-40ba-81e8-a57a226c02d2" providerId="ADAL" clId="{5904A8D8-FCA3-D940-AB8E-A9CC9C76EDC6}"/>
    <pc:docChg chg="modSld">
      <pc:chgData name="Mats Deutschmann" userId="7489b7d3-e764-40ba-81e8-a57a226c02d2" providerId="ADAL" clId="{5904A8D8-FCA3-D940-AB8E-A9CC9C76EDC6}" dt="2022-02-08T08:57:20.697" v="12" actId="20577"/>
      <pc:docMkLst>
        <pc:docMk/>
      </pc:docMkLst>
      <pc:sldChg chg="modSp">
        <pc:chgData name="Mats Deutschmann" userId="7489b7d3-e764-40ba-81e8-a57a226c02d2" providerId="ADAL" clId="{5904A8D8-FCA3-D940-AB8E-A9CC9C76EDC6}" dt="2022-02-08T08:57:11.484" v="8" actId="20577"/>
        <pc:sldMkLst>
          <pc:docMk/>
          <pc:sldMk cId="2315824466" sldId="257"/>
        </pc:sldMkLst>
        <pc:spChg chg="mod">
          <ac:chgData name="Mats Deutschmann" userId="7489b7d3-e764-40ba-81e8-a57a226c02d2" providerId="ADAL" clId="{5904A8D8-FCA3-D940-AB8E-A9CC9C76EDC6}" dt="2022-02-08T08:57:11.484" v="8" actId="20577"/>
          <ac:spMkLst>
            <pc:docMk/>
            <pc:sldMk cId="2315824466" sldId="257"/>
            <ac:spMk id="2" creationId="{F55DFD23-9950-6740-82D1-AC808CAEDBE0}"/>
          </ac:spMkLst>
        </pc:spChg>
      </pc:sldChg>
      <pc:sldChg chg="modSp">
        <pc:chgData name="Mats Deutschmann" userId="7489b7d3-e764-40ba-81e8-a57a226c02d2" providerId="ADAL" clId="{5904A8D8-FCA3-D940-AB8E-A9CC9C76EDC6}" dt="2022-02-08T08:57:20.697" v="12" actId="20577"/>
        <pc:sldMkLst>
          <pc:docMk/>
          <pc:sldMk cId="693024451" sldId="259"/>
        </pc:sldMkLst>
        <pc:spChg chg="mod">
          <ac:chgData name="Mats Deutschmann" userId="7489b7d3-e764-40ba-81e8-a57a226c02d2" providerId="ADAL" clId="{5904A8D8-FCA3-D940-AB8E-A9CC9C76EDC6}" dt="2022-02-08T08:57:20.697" v="12" actId="20577"/>
          <ac:spMkLst>
            <pc:docMk/>
            <pc:sldMk cId="693024451" sldId="259"/>
            <ac:spMk id="2" creationId="{F55DFD23-9950-6740-82D1-AC808CAEDBE0}"/>
          </ac:spMkLst>
        </pc:spChg>
      </pc:sldChg>
      <pc:sldChg chg="modSp">
        <pc:chgData name="Mats Deutschmann" userId="7489b7d3-e764-40ba-81e8-a57a226c02d2" providerId="ADAL" clId="{5904A8D8-FCA3-D940-AB8E-A9CC9C76EDC6}" dt="2022-02-08T08:56:51.513" v="4" actId="20577"/>
        <pc:sldMkLst>
          <pc:docMk/>
          <pc:sldMk cId="2340858012" sldId="262"/>
        </pc:sldMkLst>
        <pc:spChg chg="mod">
          <ac:chgData name="Mats Deutschmann" userId="7489b7d3-e764-40ba-81e8-a57a226c02d2" providerId="ADAL" clId="{5904A8D8-FCA3-D940-AB8E-A9CC9C76EDC6}" dt="2022-02-08T08:56:51.513" v="4" actId="20577"/>
          <ac:spMkLst>
            <pc:docMk/>
            <pc:sldMk cId="2340858012" sldId="262"/>
            <ac:spMk id="2"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Volumes/GoogleDrive/My%20Drive/RAVE%20(1)/Case%20studies/Communicative%20leadership%20case/Open%20guise/Debriefing%20data%20open%20guise%20october%20202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Volumes/GoogleDrive/My%20Drive/RAVE%20(1)/Case%20studies/Communicative%20leadership%20case/Open%20guise/Debriefing%20data%20open%20guise%20october%20202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Male/Female Robin impressions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Sheet1!$C$1</c:f>
              <c:strCache>
                <c:ptCount val="1"/>
                <c:pt idx="0">
                  <c:v>Male boss</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Sheet1!$B$2:$B$17</c:f>
              <c:strCache>
                <c:ptCount val="16"/>
                <c:pt idx="0">
                  <c:v>Sympathetic</c:v>
                </c:pt>
                <c:pt idx="1">
                  <c:v>Friendly</c:v>
                </c:pt>
                <c:pt idx="2">
                  <c:v>Respectful</c:v>
                </c:pt>
                <c:pt idx="3">
                  <c:v>Good leader</c:v>
                </c:pt>
                <c:pt idx="4">
                  <c:v>Competent</c:v>
                </c:pt>
                <c:pt idx="5">
                  <c:v>Abusive</c:v>
                </c:pt>
                <c:pt idx="6">
                  <c:v>Effective</c:v>
                </c:pt>
                <c:pt idx="7">
                  <c:v>Bully</c:v>
                </c:pt>
                <c:pt idx="8">
                  <c:v>Straightforward</c:v>
                </c:pt>
                <c:pt idx="9">
                  <c:v>Assertive/confident</c:v>
                </c:pt>
                <c:pt idx="10">
                  <c:v>Honest</c:v>
                </c:pt>
                <c:pt idx="11">
                  <c:v>Agressive</c:v>
                </c:pt>
                <c:pt idx="12">
                  <c:v>Strict</c:v>
                </c:pt>
                <c:pt idx="13">
                  <c:v>Arrogant</c:v>
                </c:pt>
                <c:pt idx="14">
                  <c:v>Unsensitive</c:v>
                </c:pt>
                <c:pt idx="15">
                  <c:v>Rude</c:v>
                </c:pt>
              </c:strCache>
            </c:strRef>
          </c:cat>
          <c:val>
            <c:numRef>
              <c:f>Sheet1!$C$2:$C$17</c:f>
              <c:numCache>
                <c:formatCode>General</c:formatCode>
                <c:ptCount val="16"/>
                <c:pt idx="0">
                  <c:v>1.63</c:v>
                </c:pt>
                <c:pt idx="1">
                  <c:v>2.11</c:v>
                </c:pt>
                <c:pt idx="2">
                  <c:v>2.16</c:v>
                </c:pt>
                <c:pt idx="3">
                  <c:v>2.68</c:v>
                </c:pt>
                <c:pt idx="4">
                  <c:v>3.37</c:v>
                </c:pt>
                <c:pt idx="5">
                  <c:v>3.89</c:v>
                </c:pt>
                <c:pt idx="6">
                  <c:v>4</c:v>
                </c:pt>
                <c:pt idx="7">
                  <c:v>4.63</c:v>
                </c:pt>
                <c:pt idx="8">
                  <c:v>4.84</c:v>
                </c:pt>
                <c:pt idx="9">
                  <c:v>5.16</c:v>
                </c:pt>
                <c:pt idx="10">
                  <c:v>5.16</c:v>
                </c:pt>
                <c:pt idx="11">
                  <c:v>5.32</c:v>
                </c:pt>
                <c:pt idx="12">
                  <c:v>5.32</c:v>
                </c:pt>
                <c:pt idx="13">
                  <c:v>5.42</c:v>
                </c:pt>
                <c:pt idx="14">
                  <c:v>5.95</c:v>
                </c:pt>
                <c:pt idx="15">
                  <c:v>5.95</c:v>
                </c:pt>
              </c:numCache>
            </c:numRef>
          </c:val>
          <c:extLst>
            <c:ext xmlns:c16="http://schemas.microsoft.com/office/drawing/2014/chart" uri="{C3380CC4-5D6E-409C-BE32-E72D297353CC}">
              <c16:uniqueId val="{00000000-A2BF-4E4E-957B-772A9C8F16E4}"/>
            </c:ext>
          </c:extLst>
        </c:ser>
        <c:ser>
          <c:idx val="1"/>
          <c:order val="1"/>
          <c:tx>
            <c:strRef>
              <c:f>Sheet1!$D$1</c:f>
              <c:strCache>
                <c:ptCount val="1"/>
                <c:pt idx="0">
                  <c:v>Female boss</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Sheet1!$B$2:$B$17</c:f>
              <c:strCache>
                <c:ptCount val="16"/>
                <c:pt idx="0">
                  <c:v>Sympathetic</c:v>
                </c:pt>
                <c:pt idx="1">
                  <c:v>Friendly</c:v>
                </c:pt>
                <c:pt idx="2">
                  <c:v>Respectful</c:v>
                </c:pt>
                <c:pt idx="3">
                  <c:v>Good leader</c:v>
                </c:pt>
                <c:pt idx="4">
                  <c:v>Competent</c:v>
                </c:pt>
                <c:pt idx="5">
                  <c:v>Abusive</c:v>
                </c:pt>
                <c:pt idx="6">
                  <c:v>Effective</c:v>
                </c:pt>
                <c:pt idx="7">
                  <c:v>Bully</c:v>
                </c:pt>
                <c:pt idx="8">
                  <c:v>Straightforward</c:v>
                </c:pt>
                <c:pt idx="9">
                  <c:v>Assertive/confident</c:v>
                </c:pt>
                <c:pt idx="10">
                  <c:v>Honest</c:v>
                </c:pt>
                <c:pt idx="11">
                  <c:v>Agressive</c:v>
                </c:pt>
                <c:pt idx="12">
                  <c:v>Strict</c:v>
                </c:pt>
                <c:pt idx="13">
                  <c:v>Arrogant</c:v>
                </c:pt>
                <c:pt idx="14">
                  <c:v>Unsensitive</c:v>
                </c:pt>
                <c:pt idx="15">
                  <c:v>Rude</c:v>
                </c:pt>
              </c:strCache>
            </c:strRef>
          </c:cat>
          <c:val>
            <c:numRef>
              <c:f>Sheet1!$D$2:$D$17</c:f>
              <c:numCache>
                <c:formatCode>General</c:formatCode>
                <c:ptCount val="16"/>
                <c:pt idx="0">
                  <c:v>2.94</c:v>
                </c:pt>
                <c:pt idx="1">
                  <c:v>2.89</c:v>
                </c:pt>
                <c:pt idx="2">
                  <c:v>3.17</c:v>
                </c:pt>
                <c:pt idx="3">
                  <c:v>4</c:v>
                </c:pt>
                <c:pt idx="4">
                  <c:v>5.0599999999999996</c:v>
                </c:pt>
                <c:pt idx="5">
                  <c:v>2.78</c:v>
                </c:pt>
                <c:pt idx="6">
                  <c:v>4.78</c:v>
                </c:pt>
                <c:pt idx="7">
                  <c:v>2.5</c:v>
                </c:pt>
                <c:pt idx="8">
                  <c:v>5.28</c:v>
                </c:pt>
                <c:pt idx="9">
                  <c:v>5.44</c:v>
                </c:pt>
                <c:pt idx="10">
                  <c:v>5.17</c:v>
                </c:pt>
                <c:pt idx="11">
                  <c:v>3.83</c:v>
                </c:pt>
                <c:pt idx="12">
                  <c:v>5.28</c:v>
                </c:pt>
                <c:pt idx="13">
                  <c:v>3.39</c:v>
                </c:pt>
                <c:pt idx="14">
                  <c:v>4.5</c:v>
                </c:pt>
                <c:pt idx="15">
                  <c:v>3.83</c:v>
                </c:pt>
              </c:numCache>
            </c:numRef>
          </c:val>
          <c:extLst>
            <c:ext xmlns:c16="http://schemas.microsoft.com/office/drawing/2014/chart" uri="{C3380CC4-5D6E-409C-BE32-E72D297353CC}">
              <c16:uniqueId val="{00000001-A2BF-4E4E-957B-772A9C8F16E4}"/>
            </c:ext>
          </c:extLst>
        </c:ser>
        <c:dLbls>
          <c:showLegendKey val="0"/>
          <c:showVal val="0"/>
          <c:showCatName val="0"/>
          <c:showSerName val="0"/>
          <c:showPercent val="0"/>
          <c:showBubbleSize val="0"/>
        </c:dLbls>
        <c:gapWidth val="64"/>
        <c:overlap val="-24"/>
        <c:axId val="837419472"/>
        <c:axId val="864831648"/>
      </c:barChart>
      <c:catAx>
        <c:axId val="837419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864831648"/>
        <c:crosses val="autoZero"/>
        <c:auto val="1"/>
        <c:lblAlgn val="ctr"/>
        <c:lblOffset val="100"/>
        <c:noMultiLvlLbl val="0"/>
      </c:catAx>
      <c:valAx>
        <c:axId val="864831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37419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Sheet1!$C$52</c:f>
              <c:strCache>
                <c:ptCount val="1"/>
                <c:pt idx="0">
                  <c:v>Difference (M-F)</c:v>
                </c:pt>
              </c:strCache>
            </c:strRef>
          </c:tx>
          <c:spPr>
            <a:solidFill>
              <a:schemeClr val="accent1">
                <a:lumMod val="40000"/>
                <a:lumOff val="60000"/>
              </a:schemeClr>
            </a:solidFill>
            <a:ln>
              <a:solidFill>
                <a:schemeClr val="tx1"/>
              </a:solidFill>
            </a:ln>
            <a:effectLst>
              <a:outerShdw blurRad="50800" dist="50800" dir="5400000" algn="ctr" rotWithShape="0">
                <a:schemeClr val="accent1">
                  <a:lumMod val="40000"/>
                  <a:lumOff val="60000"/>
                  <a:alpha val="51000"/>
                </a:schemeClr>
              </a:outerShdw>
              <a:softEdge rad="0"/>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Sheet1!$B$53:$B$68</c:f>
              <c:strCache>
                <c:ptCount val="16"/>
                <c:pt idx="0">
                  <c:v>Competent</c:v>
                </c:pt>
                <c:pt idx="1">
                  <c:v>Good leader</c:v>
                </c:pt>
                <c:pt idx="2">
                  <c:v>Sympathetic</c:v>
                </c:pt>
                <c:pt idx="3">
                  <c:v>Respectful</c:v>
                </c:pt>
                <c:pt idx="4">
                  <c:v>Friendly</c:v>
                </c:pt>
                <c:pt idx="5">
                  <c:v>Effective</c:v>
                </c:pt>
                <c:pt idx="6">
                  <c:v>Straightforward</c:v>
                </c:pt>
                <c:pt idx="7">
                  <c:v>Assertive/confident</c:v>
                </c:pt>
                <c:pt idx="8">
                  <c:v>Honest</c:v>
                </c:pt>
                <c:pt idx="9">
                  <c:v>Strict</c:v>
                </c:pt>
                <c:pt idx="10">
                  <c:v>Abusive</c:v>
                </c:pt>
                <c:pt idx="11">
                  <c:v>Unsensitive</c:v>
                </c:pt>
                <c:pt idx="12">
                  <c:v>Agressive</c:v>
                </c:pt>
                <c:pt idx="13">
                  <c:v>Arrogant</c:v>
                </c:pt>
                <c:pt idx="14">
                  <c:v>Rude</c:v>
                </c:pt>
                <c:pt idx="15">
                  <c:v>Bully</c:v>
                </c:pt>
              </c:strCache>
            </c:strRef>
          </c:cat>
          <c:val>
            <c:numRef>
              <c:f>Sheet1!$C$53:$C$68</c:f>
              <c:numCache>
                <c:formatCode>General</c:formatCode>
                <c:ptCount val="16"/>
                <c:pt idx="0">
                  <c:v>-1.6899999999999995</c:v>
                </c:pt>
                <c:pt idx="1">
                  <c:v>-1.3199999999999998</c:v>
                </c:pt>
                <c:pt idx="2">
                  <c:v>-1.31</c:v>
                </c:pt>
                <c:pt idx="3">
                  <c:v>-1.0099999999999998</c:v>
                </c:pt>
                <c:pt idx="4">
                  <c:v>-0.78000000000000025</c:v>
                </c:pt>
                <c:pt idx="5">
                  <c:v>-0.78000000000000025</c:v>
                </c:pt>
                <c:pt idx="6">
                  <c:v>-0.44000000000000039</c:v>
                </c:pt>
                <c:pt idx="7">
                  <c:v>-0.28000000000000025</c:v>
                </c:pt>
                <c:pt idx="8">
                  <c:v>-9.9999999999997868E-3</c:v>
                </c:pt>
                <c:pt idx="9">
                  <c:v>4.0000000000000036E-2</c:v>
                </c:pt>
                <c:pt idx="10">
                  <c:v>1.1100000000000003</c:v>
                </c:pt>
                <c:pt idx="11">
                  <c:v>1.4500000000000002</c:v>
                </c:pt>
                <c:pt idx="12">
                  <c:v>1.4900000000000002</c:v>
                </c:pt>
                <c:pt idx="13">
                  <c:v>2.0299999999999998</c:v>
                </c:pt>
                <c:pt idx="14">
                  <c:v>2.12</c:v>
                </c:pt>
                <c:pt idx="15">
                  <c:v>2.13</c:v>
                </c:pt>
              </c:numCache>
            </c:numRef>
          </c:val>
          <c:extLst>
            <c:ext xmlns:c16="http://schemas.microsoft.com/office/drawing/2014/chart" uri="{C3380CC4-5D6E-409C-BE32-E72D297353CC}">
              <c16:uniqueId val="{00000000-4840-2F4A-8DD3-7055856B0F82}"/>
            </c:ext>
          </c:extLst>
        </c:ser>
        <c:dLbls>
          <c:showLegendKey val="0"/>
          <c:showVal val="0"/>
          <c:showCatName val="0"/>
          <c:showSerName val="0"/>
          <c:showPercent val="0"/>
          <c:showBubbleSize val="0"/>
        </c:dLbls>
        <c:gapWidth val="60"/>
        <c:overlap val="-10"/>
        <c:axId val="837603712"/>
        <c:axId val="866690608"/>
      </c:barChart>
      <c:catAx>
        <c:axId val="83760371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866690608"/>
        <c:crosses val="autoZero"/>
        <c:auto val="1"/>
        <c:lblAlgn val="ctr"/>
        <c:lblOffset val="100"/>
        <c:noMultiLvlLbl val="0"/>
      </c:catAx>
      <c:valAx>
        <c:axId val="866690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837603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0.02066</cdr:x>
      <cdr:y>0.31773</cdr:y>
    </cdr:from>
    <cdr:to>
      <cdr:x>0.98982</cdr:x>
      <cdr:y>0.31773</cdr:y>
    </cdr:to>
    <cdr:cxnSp macro="">
      <cdr:nvCxnSpPr>
        <cdr:cNvPr id="3" name="Straight Connector 2">
          <a:extLst xmlns:a="http://schemas.openxmlformats.org/drawingml/2006/main">
            <a:ext uri="{FF2B5EF4-FFF2-40B4-BE49-F238E27FC236}">
              <a16:creationId xmlns:a16="http://schemas.microsoft.com/office/drawing/2014/main" id="{19836B9E-3692-2640-8EEE-157BB013BAB8}"/>
            </a:ext>
          </a:extLst>
        </cdr:cNvPr>
        <cdr:cNvCxnSpPr/>
      </cdr:nvCxnSpPr>
      <cdr:spPr>
        <a:xfrm xmlns:a="http://schemas.openxmlformats.org/drawingml/2006/main">
          <a:off x="233769" y="1677858"/>
          <a:ext cx="10963438" cy="0"/>
        </a:xfrm>
        <a:prstGeom xmlns:a="http://schemas.openxmlformats.org/drawingml/2006/main" prst="line">
          <a:avLst/>
        </a:prstGeom>
        <a:ln xmlns:a="http://schemas.openxmlformats.org/drawingml/2006/main" w="28575">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0.05102</cdr:x>
      <cdr:y>0.2104</cdr:y>
    </cdr:from>
    <cdr:to>
      <cdr:x>0.1199</cdr:x>
      <cdr:y>0.27423</cdr:y>
    </cdr:to>
    <cdr:sp macro="" textlink="">
      <cdr:nvSpPr>
        <cdr:cNvPr id="6" name="TextBox 5">
          <a:extLst xmlns:a="http://schemas.openxmlformats.org/drawingml/2006/main">
            <a:ext uri="{FF2B5EF4-FFF2-40B4-BE49-F238E27FC236}">
              <a16:creationId xmlns:a16="http://schemas.microsoft.com/office/drawing/2014/main" id="{70DE0613-23EC-7B4A-B023-E169FC6C15D1}"/>
            </a:ext>
          </a:extLst>
        </cdr:cNvPr>
        <cdr:cNvSpPr txBox="1"/>
      </cdr:nvSpPr>
      <cdr:spPr>
        <a:xfrm xmlns:a="http://schemas.openxmlformats.org/drawingml/2006/main" rot="5400000">
          <a:off x="679450" y="958850"/>
          <a:ext cx="342900" cy="685800"/>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r>
            <a:rPr lang="en-US" sz="1400"/>
            <a:t>Agree</a:t>
          </a:r>
        </a:p>
      </cdr:txBody>
    </cdr:sp>
  </cdr:relSizeAnchor>
  <cdr:relSizeAnchor xmlns:cdr="http://schemas.openxmlformats.org/drawingml/2006/chartDrawing">
    <cdr:from>
      <cdr:x>0.04337</cdr:x>
      <cdr:y>0.34992</cdr:y>
    </cdr:from>
    <cdr:to>
      <cdr:x>0.11404</cdr:x>
      <cdr:y>0.42316</cdr:y>
    </cdr:to>
    <cdr:sp macro="" textlink="">
      <cdr:nvSpPr>
        <cdr:cNvPr id="7" name="TextBox 1">
          <a:extLst xmlns:a="http://schemas.openxmlformats.org/drawingml/2006/main">
            <a:ext uri="{FF2B5EF4-FFF2-40B4-BE49-F238E27FC236}">
              <a16:creationId xmlns:a16="http://schemas.microsoft.com/office/drawing/2014/main" id="{EB7CEB81-506A-354C-936E-5ED6F0C69319}"/>
            </a:ext>
          </a:extLst>
        </cdr:cNvPr>
        <cdr:cNvSpPr txBox="1"/>
      </cdr:nvSpPr>
      <cdr:spPr>
        <a:xfrm xmlns:a="http://schemas.openxmlformats.org/drawingml/2006/main" rot="5400000">
          <a:off x="725672" y="1906777"/>
          <a:ext cx="441831" cy="850024"/>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a:t>Disagree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E5DD6-AE02-E14A-8868-A3FCB5B071C8}" type="datetimeFigureOut">
              <a:rPr lang="sv-SE" smtClean="0"/>
              <a:t>2022-02-08</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707D-DA14-C44A-96CF-23D8E877A3C4}" type="slidenum">
              <a:rPr lang="sv-SE" smtClean="0"/>
              <a:t>‹#›</a:t>
            </a:fld>
            <a:endParaRPr lang="sv-SE"/>
          </a:p>
        </p:txBody>
      </p:sp>
    </p:spTree>
    <p:extLst>
      <p:ext uri="{BB962C8B-B14F-4D97-AF65-F5344CB8AC3E}">
        <p14:creationId xmlns:p14="http://schemas.microsoft.com/office/powerpoint/2010/main" val="2343089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286FBA5-BA45-4379-8088-42F9766F8BD4}" type="slidenum">
              <a:rPr lang="en-GB" smtClean="0"/>
              <a:t>1</a:t>
            </a:fld>
            <a:endParaRPr lang="en-GB"/>
          </a:p>
        </p:txBody>
      </p:sp>
    </p:spTree>
    <p:extLst>
      <p:ext uri="{BB962C8B-B14F-4D97-AF65-F5344CB8AC3E}">
        <p14:creationId xmlns:p14="http://schemas.microsoft.com/office/powerpoint/2010/main" val="196687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obviously grateful if you mention the project context.</a:t>
            </a:r>
          </a:p>
        </p:txBody>
      </p:sp>
      <p:sp>
        <p:nvSpPr>
          <p:cNvPr id="4" name="Slide Number Placeholder 3"/>
          <p:cNvSpPr>
            <a:spLocks noGrp="1"/>
          </p:cNvSpPr>
          <p:nvPr>
            <p:ph type="sldNum" sz="quarter" idx="10"/>
          </p:nvPr>
        </p:nvSpPr>
        <p:spPr/>
        <p:txBody>
          <a:bodyPr/>
          <a:lstStyle/>
          <a:p>
            <a:fld id="{A286FBA5-BA45-4379-8088-42F9766F8BD4}" type="slidenum">
              <a:rPr lang="en-GB" smtClean="0"/>
              <a:t>2</a:t>
            </a:fld>
            <a:endParaRPr lang="en-GB"/>
          </a:p>
        </p:txBody>
      </p:sp>
    </p:spTree>
    <p:extLst>
      <p:ext uri="{BB962C8B-B14F-4D97-AF65-F5344CB8AC3E}">
        <p14:creationId xmlns:p14="http://schemas.microsoft.com/office/powerpoint/2010/main" val="148432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29C9707D-DA14-C44A-96CF-23D8E877A3C4}" type="slidenum">
              <a:rPr lang="sv-SE" smtClean="0"/>
              <a:t>11</a:t>
            </a:fld>
            <a:endParaRPr lang="sv-SE"/>
          </a:p>
        </p:txBody>
      </p:sp>
    </p:spTree>
    <p:extLst>
      <p:ext uri="{BB962C8B-B14F-4D97-AF65-F5344CB8AC3E}">
        <p14:creationId xmlns:p14="http://schemas.microsoft.com/office/powerpoint/2010/main" val="395102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0D63E-5750-DE4B-AAF3-8615696E8D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9694A75D-0CF1-9749-8DDC-46F34168A0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893B93FC-5BA1-7E44-BDE5-C9C96A0AEA0F}"/>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5" name="Footer Placeholder 4">
            <a:extLst>
              <a:ext uri="{FF2B5EF4-FFF2-40B4-BE49-F238E27FC236}">
                <a16:creationId xmlns:a16="http://schemas.microsoft.com/office/drawing/2014/main" id="{00DC3743-74AC-A342-85AB-052F4CE69CA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6C91041-0B98-B942-9654-3FAC3B0F4904}"/>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51645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9E8A7-EEB1-7845-875B-2B50B6062015}"/>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A7B39709-EF61-8A43-8457-751E0EC8A0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06819823-A9EC-274E-907B-EB3A19C092E9}"/>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5" name="Footer Placeholder 4">
            <a:extLst>
              <a:ext uri="{FF2B5EF4-FFF2-40B4-BE49-F238E27FC236}">
                <a16:creationId xmlns:a16="http://schemas.microsoft.com/office/drawing/2014/main" id="{F1ED5E3A-B0CD-9544-A379-A131DD745B4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355FD17-5B94-024C-B98F-1673FC1641D6}"/>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10334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9F3787-D0C8-E640-9DAA-78163418BF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831A914-0E28-8D43-8FAA-59916C600CB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48E6A0AE-28A1-BE46-90BF-E1F729C8FDC8}"/>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5" name="Footer Placeholder 4">
            <a:extLst>
              <a:ext uri="{FF2B5EF4-FFF2-40B4-BE49-F238E27FC236}">
                <a16:creationId xmlns:a16="http://schemas.microsoft.com/office/drawing/2014/main" id="{D8A0187D-10CD-9E4D-A99E-65BA83278EB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1847680-CA54-324C-961A-1A14269F987A}"/>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330375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DF95-A9C0-FE46-B679-F5D8184D0D2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2E09F306-E4E9-084F-B3B6-ADE0EB5AEA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21C229E-8333-B349-AE74-7C6F41F2AC16}"/>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5" name="Footer Placeholder 4">
            <a:extLst>
              <a:ext uri="{FF2B5EF4-FFF2-40B4-BE49-F238E27FC236}">
                <a16:creationId xmlns:a16="http://schemas.microsoft.com/office/drawing/2014/main" id="{BEC8FF77-27EB-B648-9893-178CD611E68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273F76C-836F-3146-83DF-F44D623C27D2}"/>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213642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6C9D4-FBFF-314F-B2C7-7A806C60A8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826CF980-232A-2E4B-9867-E0C95812BB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94DB4AB-72DB-6F4D-AB46-FF2AA3958560}"/>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5" name="Footer Placeholder 4">
            <a:extLst>
              <a:ext uri="{FF2B5EF4-FFF2-40B4-BE49-F238E27FC236}">
                <a16:creationId xmlns:a16="http://schemas.microsoft.com/office/drawing/2014/main" id="{CB7B283B-7537-ED4C-A339-9D6F427188B8}"/>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E14B6F2-C41A-A541-99ED-9B7B41017A8F}"/>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290470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3D5D9-CC43-0245-A58F-0EAB151AB40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2EF2643-5F7A-3E4F-BF37-332B179A541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DF5DEBF4-D248-354C-9FE8-B7C3FF2D96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BAAA9220-870B-4D49-93AF-21310D464D6E}"/>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6" name="Footer Placeholder 5">
            <a:extLst>
              <a:ext uri="{FF2B5EF4-FFF2-40B4-BE49-F238E27FC236}">
                <a16:creationId xmlns:a16="http://schemas.microsoft.com/office/drawing/2014/main" id="{1EA1C78C-4965-1347-90E9-DA2A0E63C6B2}"/>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0417FAD-D15E-EC40-A4B4-DDFAD567E584}"/>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388246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7BFB9-8F44-7245-B6A0-C76451809B76}"/>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488102C1-CAC3-4E49-9F84-93D83B883A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99895-BE6B-1240-9C9C-09AE64BC29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AE6A2A49-6BF6-244B-8E14-0A08E2405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787AD5-2CCB-4B4D-BB68-1EC3BFD553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D6A5F036-77B6-D24C-8043-B31E31C9C635}"/>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8" name="Footer Placeholder 7">
            <a:extLst>
              <a:ext uri="{FF2B5EF4-FFF2-40B4-BE49-F238E27FC236}">
                <a16:creationId xmlns:a16="http://schemas.microsoft.com/office/drawing/2014/main" id="{7DCF5B97-CCB8-0A4F-9BE7-63C048E30995}"/>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B1E0028E-830F-8040-A7F5-21EFF8E4A13E}"/>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207757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E5C2-75F2-F74B-8DB6-759B00CE8505}"/>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B2A74956-A071-6F45-93DF-C935777E5E17}"/>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4" name="Footer Placeholder 3">
            <a:extLst>
              <a:ext uri="{FF2B5EF4-FFF2-40B4-BE49-F238E27FC236}">
                <a16:creationId xmlns:a16="http://schemas.microsoft.com/office/drawing/2014/main" id="{28462765-3AE2-194D-BC21-F337E40525A0}"/>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A7933167-5B26-B148-B6AF-6003CCCB6F71}"/>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429314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78318C-02D6-9B43-864E-716FA7CD4603}"/>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3" name="Footer Placeholder 2">
            <a:extLst>
              <a:ext uri="{FF2B5EF4-FFF2-40B4-BE49-F238E27FC236}">
                <a16:creationId xmlns:a16="http://schemas.microsoft.com/office/drawing/2014/main" id="{20974BF9-6FCC-2545-B536-9602402FC9A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04D76F72-5290-BE49-A6B6-EEBB35860842}"/>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23413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3345-BC64-9743-A557-4992DBA894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C6CBA523-2712-7544-979B-67AE7FBC5A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43AF1D6-2255-5545-84DD-BD8EDFEBA2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46BA00-E6F6-C749-A2F6-613B7B926A28}"/>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6" name="Footer Placeholder 5">
            <a:extLst>
              <a:ext uri="{FF2B5EF4-FFF2-40B4-BE49-F238E27FC236}">
                <a16:creationId xmlns:a16="http://schemas.microsoft.com/office/drawing/2014/main" id="{16520224-D749-2E4B-9AB4-F1F7D6E8594D}"/>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E588F58-DA60-1043-AD78-5A32828B0FF0}"/>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2187588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7CAA-D1CB-5846-B295-CEAEA3A4D2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F562B3E7-865D-0D49-8967-3A96514E6C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0898A1F0-5E56-3040-BFBB-3CD722BEB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F314D1-D3BF-A448-BE8F-922B4B8812CD}"/>
              </a:ext>
            </a:extLst>
          </p:cNvPr>
          <p:cNvSpPr>
            <a:spLocks noGrp="1"/>
          </p:cNvSpPr>
          <p:nvPr>
            <p:ph type="dt" sz="half" idx="10"/>
          </p:nvPr>
        </p:nvSpPr>
        <p:spPr/>
        <p:txBody>
          <a:bodyPr/>
          <a:lstStyle/>
          <a:p>
            <a:fld id="{81A6D7DB-3454-5C49-A9CF-0393D8924B3E}" type="datetimeFigureOut">
              <a:rPr lang="sv-SE" smtClean="0"/>
              <a:t>2022-02-08</a:t>
            </a:fld>
            <a:endParaRPr lang="sv-SE"/>
          </a:p>
        </p:txBody>
      </p:sp>
      <p:sp>
        <p:nvSpPr>
          <p:cNvPr id="6" name="Footer Placeholder 5">
            <a:extLst>
              <a:ext uri="{FF2B5EF4-FFF2-40B4-BE49-F238E27FC236}">
                <a16:creationId xmlns:a16="http://schemas.microsoft.com/office/drawing/2014/main" id="{5C1BC03E-BB32-EA45-9EE4-A43E363FC06F}"/>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8C1980CC-44A6-CC41-BFDC-C33151574172}"/>
              </a:ext>
            </a:extLst>
          </p:cNvPr>
          <p:cNvSpPr>
            <a:spLocks noGrp="1"/>
          </p:cNvSpPr>
          <p:nvPr>
            <p:ph type="sldNum" sz="quarter" idx="12"/>
          </p:nvPr>
        </p:nvSpPr>
        <p:spPr/>
        <p:txBody>
          <a:bodyPr/>
          <a:lstStyle/>
          <a:p>
            <a:fld id="{5A4259A2-DF48-1840-96C2-B4AD14641D59}" type="slidenum">
              <a:rPr lang="sv-SE" smtClean="0"/>
              <a:t>‹#›</a:t>
            </a:fld>
            <a:endParaRPr lang="sv-SE"/>
          </a:p>
        </p:txBody>
      </p:sp>
    </p:spTree>
    <p:extLst>
      <p:ext uri="{BB962C8B-B14F-4D97-AF65-F5344CB8AC3E}">
        <p14:creationId xmlns:p14="http://schemas.microsoft.com/office/powerpoint/2010/main" val="217327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B6C3D4-629B-C44E-8018-1FBB6BDDE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DC19F7E-8898-B445-BDAC-ACD96A9548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CFE4AC52-941D-F44D-8D85-5D732CF9AB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6D7DB-3454-5C49-A9CF-0393D8924B3E}" type="datetimeFigureOut">
              <a:rPr lang="sv-SE" smtClean="0"/>
              <a:t>2022-02-08</a:t>
            </a:fld>
            <a:endParaRPr lang="sv-SE"/>
          </a:p>
        </p:txBody>
      </p:sp>
      <p:sp>
        <p:nvSpPr>
          <p:cNvPr id="5" name="Footer Placeholder 4">
            <a:extLst>
              <a:ext uri="{FF2B5EF4-FFF2-40B4-BE49-F238E27FC236}">
                <a16:creationId xmlns:a16="http://schemas.microsoft.com/office/drawing/2014/main" id="{7C87B172-67AF-A846-824D-54F703F5CF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B594375E-BE4C-0144-A444-297D99C35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259A2-DF48-1840-96C2-B4AD14641D59}" type="slidenum">
              <a:rPr lang="sv-SE" smtClean="0"/>
              <a:t>‹#›</a:t>
            </a:fld>
            <a:endParaRPr lang="sv-SE"/>
          </a:p>
        </p:txBody>
      </p:sp>
    </p:spTree>
    <p:extLst>
      <p:ext uri="{BB962C8B-B14F-4D97-AF65-F5344CB8AC3E}">
        <p14:creationId xmlns:p14="http://schemas.microsoft.com/office/powerpoint/2010/main" val="381348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tereotyping.s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g3qk_TDb0cQ" TargetMode="External"/><Relationship Id="rId2" Type="http://schemas.openxmlformats.org/officeDocument/2006/relationships/hyperlink" Target="https://youtu.be/6yTfZ9rk1W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52550" y="2485336"/>
            <a:ext cx="9144000" cy="2387600"/>
          </a:xfrm>
        </p:spPr>
        <p:txBody>
          <a:bodyPr>
            <a:normAutofit fontScale="90000"/>
          </a:bodyPr>
          <a:lstStyle/>
          <a:p>
            <a:r>
              <a:rPr lang="sv-SE" dirty="0"/>
              <a:t>Debriefing </a:t>
            </a:r>
            <a:r>
              <a:rPr lang="sv-SE" dirty="0" err="1"/>
              <a:t>open</a:t>
            </a:r>
            <a:r>
              <a:rPr lang="sv-SE" dirty="0"/>
              <a:t> </a:t>
            </a:r>
            <a:r>
              <a:rPr lang="sv-SE" dirty="0" err="1"/>
              <a:t>guise</a:t>
            </a:r>
            <a:r>
              <a:rPr lang="sv-SE" dirty="0"/>
              <a:t> experiment xxx.</a:t>
            </a:r>
            <a:br>
              <a:rPr lang="sv-SE" dirty="0"/>
            </a:br>
            <a:r>
              <a:rPr lang="sv-SE" dirty="0" err="1"/>
              <a:t>Results</a:t>
            </a:r>
            <a:r>
              <a:rPr lang="sv-SE" dirty="0"/>
              <a:t> and </a:t>
            </a:r>
            <a:r>
              <a:rPr lang="sv-SE" dirty="0" err="1"/>
              <a:t>Discussion</a:t>
            </a:r>
            <a:endParaRPr lang="en-GB" dirty="0"/>
          </a:p>
        </p:txBody>
      </p:sp>
      <p:pic>
        <p:nvPicPr>
          <p:cNvPr id="4" name="Picture 3">
            <a:extLst>
              <a:ext uri="{FF2B5EF4-FFF2-40B4-BE49-F238E27FC236}">
                <a16:creationId xmlns:a16="http://schemas.microsoft.com/office/drawing/2014/main" id="{39BEF404-2A23-C846-87F5-25D52C56C560}"/>
              </a:ext>
            </a:extLst>
          </p:cNvPr>
          <p:cNvPicPr>
            <a:picLocks noChangeAspect="1"/>
          </p:cNvPicPr>
          <p:nvPr/>
        </p:nvPicPr>
        <p:blipFill>
          <a:blip r:embed="rId3"/>
          <a:stretch>
            <a:fillRect/>
          </a:stretch>
        </p:blipFill>
        <p:spPr>
          <a:xfrm>
            <a:off x="2895600" y="749300"/>
            <a:ext cx="6057900" cy="825500"/>
          </a:xfrm>
          <a:prstGeom prst="rect">
            <a:avLst/>
          </a:prstGeom>
        </p:spPr>
      </p:pic>
    </p:spTree>
    <p:extLst>
      <p:ext uri="{BB962C8B-B14F-4D97-AF65-F5344CB8AC3E}">
        <p14:creationId xmlns:p14="http://schemas.microsoft.com/office/powerpoint/2010/main" val="2340858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9324-E3C2-4944-9011-7F62F453B688}"/>
              </a:ext>
            </a:extLst>
          </p:cNvPr>
          <p:cNvSpPr>
            <a:spLocks noGrp="1"/>
          </p:cNvSpPr>
          <p:nvPr>
            <p:ph type="title"/>
          </p:nvPr>
        </p:nvSpPr>
        <p:spPr/>
        <p:txBody>
          <a:bodyPr>
            <a:normAutofit/>
          </a:bodyPr>
          <a:lstStyle/>
          <a:p>
            <a:r>
              <a:rPr lang="sv-SE" sz="2800" dirty="0" err="1"/>
              <a:t>Summary</a:t>
            </a:r>
            <a:r>
              <a:rPr lang="sv-SE" sz="2800" dirty="0"/>
              <a:t> impressions</a:t>
            </a:r>
          </a:p>
        </p:txBody>
      </p:sp>
      <p:graphicFrame>
        <p:nvGraphicFramePr>
          <p:cNvPr id="9" name="Chart 8">
            <a:extLst>
              <a:ext uri="{FF2B5EF4-FFF2-40B4-BE49-F238E27FC236}">
                <a16:creationId xmlns:a16="http://schemas.microsoft.com/office/drawing/2014/main" id="{90F12C60-3DC9-9846-BE02-072CED09A54E}"/>
              </a:ext>
            </a:extLst>
          </p:cNvPr>
          <p:cNvGraphicFramePr>
            <a:graphicFrameLocks/>
          </p:cNvGraphicFramePr>
          <p:nvPr>
            <p:extLst>
              <p:ext uri="{D42A27DB-BD31-4B8C-83A1-F6EECF244321}">
                <p14:modId xmlns:p14="http://schemas.microsoft.com/office/powerpoint/2010/main" val="647077037"/>
              </p:ext>
            </p:extLst>
          </p:nvPr>
        </p:nvGraphicFramePr>
        <p:xfrm>
          <a:off x="439827" y="1302589"/>
          <a:ext cx="11312345" cy="52806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169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FBB95-90E1-D34D-8730-12A9E2AB067A}"/>
              </a:ext>
            </a:extLst>
          </p:cNvPr>
          <p:cNvSpPr>
            <a:spLocks noGrp="1"/>
          </p:cNvSpPr>
          <p:nvPr>
            <p:ph type="title"/>
          </p:nvPr>
        </p:nvSpPr>
        <p:spPr/>
        <p:txBody>
          <a:bodyPr/>
          <a:lstStyle/>
          <a:p>
            <a:r>
              <a:rPr lang="sv-SE" dirty="0" err="1"/>
              <a:t>Male-Female</a:t>
            </a:r>
            <a:r>
              <a:rPr lang="sv-SE" dirty="0"/>
              <a:t> </a:t>
            </a:r>
            <a:r>
              <a:rPr lang="sv-SE" dirty="0" err="1"/>
              <a:t>values</a:t>
            </a:r>
            <a:r>
              <a:rPr lang="sv-SE" dirty="0"/>
              <a:t> </a:t>
            </a:r>
            <a:br>
              <a:rPr lang="sv-SE" dirty="0"/>
            </a:br>
            <a:r>
              <a:rPr lang="sv-SE" sz="2400" dirty="0"/>
              <a:t>(negative </a:t>
            </a:r>
            <a:r>
              <a:rPr lang="sv-SE" sz="2400" dirty="0" err="1"/>
              <a:t>values</a:t>
            </a:r>
            <a:r>
              <a:rPr lang="sv-SE" sz="2400" dirty="0"/>
              <a:t> M&lt;F; Positive </a:t>
            </a:r>
            <a:r>
              <a:rPr lang="sv-SE" sz="2400" dirty="0" err="1"/>
              <a:t>values</a:t>
            </a:r>
            <a:r>
              <a:rPr lang="sv-SE" sz="2400" dirty="0"/>
              <a:t> M&gt;F)</a:t>
            </a:r>
          </a:p>
        </p:txBody>
      </p:sp>
      <p:graphicFrame>
        <p:nvGraphicFramePr>
          <p:cNvPr id="6" name="Chart 5">
            <a:extLst>
              <a:ext uri="{FF2B5EF4-FFF2-40B4-BE49-F238E27FC236}">
                <a16:creationId xmlns:a16="http://schemas.microsoft.com/office/drawing/2014/main" id="{8E11926D-CC6A-6942-9820-6EA9240030AE}"/>
              </a:ext>
            </a:extLst>
          </p:cNvPr>
          <p:cNvGraphicFramePr>
            <a:graphicFrameLocks/>
          </p:cNvGraphicFramePr>
          <p:nvPr>
            <p:extLst>
              <p:ext uri="{D42A27DB-BD31-4B8C-83A1-F6EECF244321}">
                <p14:modId xmlns:p14="http://schemas.microsoft.com/office/powerpoint/2010/main" val="3945964579"/>
              </p:ext>
            </p:extLst>
          </p:nvPr>
        </p:nvGraphicFramePr>
        <p:xfrm>
          <a:off x="1035169" y="1619326"/>
          <a:ext cx="9627079" cy="5143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4042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3244-823F-224F-A5EE-47FB4099FE70}"/>
              </a:ext>
            </a:extLst>
          </p:cNvPr>
          <p:cNvSpPr>
            <a:spLocks noGrp="1"/>
          </p:cNvSpPr>
          <p:nvPr>
            <p:ph type="title"/>
          </p:nvPr>
        </p:nvSpPr>
        <p:spPr/>
        <p:txBody>
          <a:bodyPr/>
          <a:lstStyle/>
          <a:p>
            <a:r>
              <a:rPr lang="sv-SE" dirty="0"/>
              <a:t>To </a:t>
            </a:r>
            <a:r>
              <a:rPr lang="sv-SE" dirty="0" err="1"/>
              <a:t>discuss</a:t>
            </a:r>
            <a:r>
              <a:rPr lang="sv-SE" dirty="0"/>
              <a:t> in </a:t>
            </a:r>
            <a:r>
              <a:rPr lang="sv-SE" dirty="0" err="1"/>
              <a:t>groups</a:t>
            </a:r>
            <a:endParaRPr lang="sv-SE" dirty="0"/>
          </a:p>
        </p:txBody>
      </p:sp>
      <p:sp>
        <p:nvSpPr>
          <p:cNvPr id="3" name="Content Placeholder 2">
            <a:extLst>
              <a:ext uri="{FF2B5EF4-FFF2-40B4-BE49-F238E27FC236}">
                <a16:creationId xmlns:a16="http://schemas.microsoft.com/office/drawing/2014/main" id="{AFFBE11A-6D52-9C4F-A02D-36056541E4FC}"/>
              </a:ext>
            </a:extLst>
          </p:cNvPr>
          <p:cNvSpPr>
            <a:spLocks noGrp="1"/>
          </p:cNvSpPr>
          <p:nvPr>
            <p:ph idx="1"/>
          </p:nvPr>
        </p:nvSpPr>
        <p:spPr/>
        <p:txBody>
          <a:bodyPr/>
          <a:lstStyle/>
          <a:p>
            <a:r>
              <a:rPr lang="sv-SE" dirty="0"/>
              <a:t>General </a:t>
            </a:r>
            <a:r>
              <a:rPr lang="sv-SE" dirty="0" err="1"/>
              <a:t>thoughts</a:t>
            </a:r>
            <a:r>
              <a:rPr lang="sv-SE" dirty="0"/>
              <a:t> </a:t>
            </a:r>
            <a:r>
              <a:rPr lang="sv-SE" dirty="0" err="1"/>
              <a:t>about</a:t>
            </a:r>
            <a:r>
              <a:rPr lang="sv-SE" dirty="0"/>
              <a:t> the </a:t>
            </a:r>
            <a:r>
              <a:rPr lang="sv-SE" dirty="0" err="1"/>
              <a:t>results</a:t>
            </a:r>
            <a:r>
              <a:rPr lang="sv-SE" dirty="0"/>
              <a:t>?</a:t>
            </a:r>
          </a:p>
          <a:p>
            <a:r>
              <a:rPr lang="sv-SE" dirty="0" err="1"/>
              <a:t>Why</a:t>
            </a:r>
            <a:r>
              <a:rPr lang="sv-SE" dirty="0"/>
              <a:t> </a:t>
            </a:r>
            <a:r>
              <a:rPr lang="sv-SE" dirty="0" err="1"/>
              <a:t>these</a:t>
            </a:r>
            <a:r>
              <a:rPr lang="sv-SE" dirty="0"/>
              <a:t> </a:t>
            </a:r>
            <a:r>
              <a:rPr lang="sv-SE" dirty="0" err="1"/>
              <a:t>patterns</a:t>
            </a:r>
            <a:r>
              <a:rPr lang="sv-SE" dirty="0"/>
              <a:t>?</a:t>
            </a:r>
          </a:p>
          <a:p>
            <a:r>
              <a:rPr lang="sv-SE" dirty="0" err="1"/>
              <a:t>How</a:t>
            </a:r>
            <a:r>
              <a:rPr lang="sv-SE" dirty="0"/>
              <a:t> do </a:t>
            </a:r>
            <a:r>
              <a:rPr lang="sv-SE" dirty="0" err="1"/>
              <a:t>you</a:t>
            </a:r>
            <a:r>
              <a:rPr lang="sv-SE" dirty="0"/>
              <a:t> </a:t>
            </a:r>
            <a:r>
              <a:rPr lang="sv-SE" dirty="0" err="1"/>
              <a:t>think</a:t>
            </a:r>
            <a:r>
              <a:rPr lang="sv-SE" dirty="0"/>
              <a:t> </a:t>
            </a:r>
            <a:r>
              <a:rPr lang="sv-SE" dirty="0" err="1"/>
              <a:t>this</a:t>
            </a:r>
            <a:r>
              <a:rPr lang="sv-SE" dirty="0"/>
              <a:t> ’</a:t>
            </a:r>
            <a:r>
              <a:rPr lang="sv-SE" dirty="0" err="1"/>
              <a:t>knowledge</a:t>
            </a:r>
            <a:r>
              <a:rPr lang="sv-SE" dirty="0"/>
              <a:t> is </a:t>
            </a:r>
            <a:r>
              <a:rPr lang="sv-SE" dirty="0" err="1"/>
              <a:t>applicable</a:t>
            </a:r>
            <a:r>
              <a:rPr lang="sv-SE" dirty="0"/>
              <a:t> to </a:t>
            </a:r>
            <a:r>
              <a:rPr lang="sv-SE" dirty="0" err="1"/>
              <a:t>your</a:t>
            </a:r>
            <a:r>
              <a:rPr lang="sv-SE" dirty="0"/>
              <a:t> profession?</a:t>
            </a:r>
          </a:p>
          <a:p>
            <a:endParaRPr lang="sv-SE" dirty="0"/>
          </a:p>
        </p:txBody>
      </p:sp>
    </p:spTree>
    <p:extLst>
      <p:ext uri="{BB962C8B-B14F-4D97-AF65-F5344CB8AC3E}">
        <p14:creationId xmlns:p14="http://schemas.microsoft.com/office/powerpoint/2010/main" val="3154687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GB" dirty="0"/>
              <a:t>Raising Awareness about Stereotyping!</a:t>
            </a:r>
          </a:p>
        </p:txBody>
      </p:sp>
      <p:sp>
        <p:nvSpPr>
          <p:cNvPr id="3" name="Platshållare för innehåll 2"/>
          <p:cNvSpPr>
            <a:spLocks noGrp="1"/>
          </p:cNvSpPr>
          <p:nvPr>
            <p:ph idx="1"/>
          </p:nvPr>
        </p:nvSpPr>
        <p:spPr/>
        <p:txBody>
          <a:bodyPr>
            <a:normAutofit fontScale="92500" lnSpcReduction="20000"/>
          </a:bodyPr>
          <a:lstStyle/>
          <a:p>
            <a:r>
              <a:rPr lang="en-GB" dirty="0"/>
              <a:t>Language is one of the major factors that we evaluate when we meet others, and it has long been demonstrated that individuals are judged in terms of intellect and other character traits on the basis of their language output. </a:t>
            </a:r>
          </a:p>
          <a:p>
            <a:r>
              <a:rPr lang="en-GB" dirty="0"/>
              <a:t>We also adapt our own language to fit underlying norms and preconceived social stereotypes when we communicate with others. </a:t>
            </a:r>
          </a:p>
          <a:p>
            <a:r>
              <a:rPr lang="en-GB" dirty="0"/>
              <a:t>Further, we help to shape individuals through the way we treat them linguistically. Social identity expressed through language is consequently something that is renegotiated during every meeting between humans.</a:t>
            </a:r>
          </a:p>
          <a:p>
            <a:r>
              <a:rPr lang="en-GB" dirty="0"/>
              <a:t>The exercise you have just taken part in was designed to raise awareness about these issues.</a:t>
            </a:r>
          </a:p>
          <a:p>
            <a:r>
              <a:rPr lang="en-GB" dirty="0"/>
              <a:t>Developed in the projects RAVE and C-RAVE: </a:t>
            </a:r>
            <a:r>
              <a:rPr lang="en-GB" dirty="0">
                <a:hlinkClick r:id="rId3"/>
              </a:rPr>
              <a:t>https://www.stereotyping.se/</a:t>
            </a:r>
            <a:endParaRPr lang="en-GB" dirty="0"/>
          </a:p>
          <a:p>
            <a:endParaRPr lang="en-GB" dirty="0"/>
          </a:p>
        </p:txBody>
      </p:sp>
    </p:spTree>
    <p:extLst>
      <p:ext uri="{BB962C8B-B14F-4D97-AF65-F5344CB8AC3E}">
        <p14:creationId xmlns:p14="http://schemas.microsoft.com/office/powerpoint/2010/main" val="873467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A46B-7D3E-444F-8F49-835C0F662973}"/>
              </a:ext>
            </a:extLst>
          </p:cNvPr>
          <p:cNvSpPr>
            <a:spLocks noGrp="1"/>
          </p:cNvSpPr>
          <p:nvPr>
            <p:ph type="title"/>
          </p:nvPr>
        </p:nvSpPr>
        <p:spPr/>
        <p:txBody>
          <a:bodyPr/>
          <a:lstStyle/>
          <a:p>
            <a:r>
              <a:rPr lang="en-US" dirty="0"/>
              <a:t>Stereotyping</a:t>
            </a:r>
          </a:p>
        </p:txBody>
      </p:sp>
      <p:sp>
        <p:nvSpPr>
          <p:cNvPr id="3" name="Content Placeholder 2">
            <a:extLst>
              <a:ext uri="{FF2B5EF4-FFF2-40B4-BE49-F238E27FC236}">
                <a16:creationId xmlns:a16="http://schemas.microsoft.com/office/drawing/2014/main" id="{B354D17E-D8F4-FB42-A0FE-33C44F9F3B55}"/>
              </a:ext>
            </a:extLst>
          </p:cNvPr>
          <p:cNvSpPr>
            <a:spLocks noGrp="1"/>
          </p:cNvSpPr>
          <p:nvPr>
            <p:ph idx="1"/>
          </p:nvPr>
        </p:nvSpPr>
        <p:spPr/>
        <p:txBody>
          <a:bodyPr>
            <a:normAutofit fontScale="85000" lnSpcReduction="20000"/>
          </a:bodyPr>
          <a:lstStyle/>
          <a:p>
            <a:r>
              <a:rPr lang="en-GB" dirty="0"/>
              <a:t>Stereotyping is a </a:t>
            </a:r>
            <a:r>
              <a:rPr lang="en-GB" b="1" dirty="0"/>
              <a:t>reductive</a:t>
            </a:r>
            <a:r>
              <a:rPr lang="en-GB" dirty="0"/>
              <a:t> cognitive phenomenon in the categorization of groups of people. A </a:t>
            </a:r>
            <a:r>
              <a:rPr lang="en-GB" b="1" dirty="0"/>
              <a:t>quick</a:t>
            </a:r>
            <a:r>
              <a:rPr lang="en-GB" dirty="0"/>
              <a:t> and </a:t>
            </a:r>
            <a:r>
              <a:rPr lang="en-GB" b="1" dirty="0"/>
              <a:t>efficient</a:t>
            </a:r>
            <a:r>
              <a:rPr lang="en-GB" dirty="0"/>
              <a:t> shorthand, but which ignores individuality and variation.</a:t>
            </a:r>
          </a:p>
          <a:p>
            <a:r>
              <a:rPr lang="en-GB" dirty="0"/>
              <a:t>Language is a key element in this process. According to Collins &amp; Clement (2012: 377), “language can be conceptualized as “</a:t>
            </a:r>
            <a:r>
              <a:rPr lang="en-GB" b="1" dirty="0"/>
              <a:t>a lens that directs and distorts cognition</a:t>
            </a:r>
            <a:r>
              <a:rPr lang="en-GB" dirty="0"/>
              <a:t>”.</a:t>
            </a:r>
          </a:p>
          <a:p>
            <a:r>
              <a:rPr lang="en-GB" dirty="0"/>
              <a:t>Not only does stereotyping, based on various social categories such as gender, age, social class, ethnicity, sexuality or regional affiliation, serve to simplify how people perceive and process information about individuals (Talbot, 2003: 468), it also builds up expectations on how they are supposed to act. “People can choose to ignore such expectations, but they still have to relate to them in their interactions with others” (Talbot, 2003: 472). </a:t>
            </a:r>
          </a:p>
          <a:p>
            <a:r>
              <a:rPr lang="en-GB" b="1" dirty="0"/>
              <a:t>Reversed linguistic stereotyping</a:t>
            </a:r>
            <a:r>
              <a:rPr lang="en-GB" dirty="0"/>
              <a:t>: </a:t>
            </a:r>
            <a:r>
              <a:rPr lang="sv-SE" dirty="0"/>
              <a:t>“attributions </a:t>
            </a:r>
            <a:r>
              <a:rPr lang="sv-SE" dirty="0" err="1"/>
              <a:t>of</a:t>
            </a:r>
            <a:r>
              <a:rPr lang="sv-SE" dirty="0"/>
              <a:t> a </a:t>
            </a:r>
            <a:r>
              <a:rPr lang="sv-SE" dirty="0" err="1"/>
              <a:t>speaker’s</a:t>
            </a:r>
            <a:r>
              <a:rPr lang="sv-SE" dirty="0"/>
              <a:t> </a:t>
            </a:r>
            <a:r>
              <a:rPr lang="sv-SE" dirty="0" err="1"/>
              <a:t>group</a:t>
            </a:r>
            <a:r>
              <a:rPr lang="sv-SE" dirty="0"/>
              <a:t> </a:t>
            </a:r>
            <a:r>
              <a:rPr lang="sv-SE" dirty="0" err="1"/>
              <a:t>membership</a:t>
            </a:r>
            <a:r>
              <a:rPr lang="sv-SE" dirty="0"/>
              <a:t> trigger </a:t>
            </a:r>
            <a:r>
              <a:rPr lang="sv-SE" dirty="0" err="1"/>
              <a:t>distorted</a:t>
            </a:r>
            <a:r>
              <a:rPr lang="sv-SE" dirty="0"/>
              <a:t> </a:t>
            </a:r>
            <a:r>
              <a:rPr lang="sv-SE" dirty="0" err="1"/>
              <a:t>evaluations</a:t>
            </a:r>
            <a:r>
              <a:rPr lang="sv-SE" dirty="0"/>
              <a:t> </a:t>
            </a:r>
            <a:r>
              <a:rPr lang="sv-SE" dirty="0" err="1"/>
              <a:t>of</a:t>
            </a:r>
            <a:r>
              <a:rPr lang="sv-SE" dirty="0"/>
              <a:t> </a:t>
            </a:r>
            <a:r>
              <a:rPr lang="sv-SE" dirty="0" err="1"/>
              <a:t>that</a:t>
            </a:r>
            <a:r>
              <a:rPr lang="sv-SE" dirty="0"/>
              <a:t> </a:t>
            </a:r>
            <a:r>
              <a:rPr lang="sv-SE" dirty="0" err="1"/>
              <a:t>person’s</a:t>
            </a:r>
            <a:r>
              <a:rPr lang="sv-SE" dirty="0"/>
              <a:t> </a:t>
            </a:r>
            <a:r>
              <a:rPr lang="sv-SE" dirty="0" err="1"/>
              <a:t>speech</a:t>
            </a:r>
            <a:r>
              <a:rPr lang="sv-SE" dirty="0"/>
              <a:t>” (Kang and Rubin 2009: 441). </a:t>
            </a:r>
            <a:r>
              <a:rPr lang="sv-SE" dirty="0" err="1"/>
              <a:t>This</a:t>
            </a:r>
            <a:r>
              <a:rPr lang="sv-SE" dirty="0"/>
              <a:t> </a:t>
            </a:r>
            <a:r>
              <a:rPr lang="sv-SE" dirty="0" err="1"/>
              <a:t>can</a:t>
            </a:r>
            <a:r>
              <a:rPr lang="sv-SE" dirty="0"/>
              <a:t> be </a:t>
            </a:r>
            <a:r>
              <a:rPr lang="sv-SE" dirty="0" err="1"/>
              <a:t>more</a:t>
            </a:r>
            <a:r>
              <a:rPr lang="sv-SE" dirty="0"/>
              <a:t> or less </a:t>
            </a:r>
            <a:r>
              <a:rPr lang="sv-SE" dirty="0" err="1"/>
              <a:t>salient</a:t>
            </a:r>
            <a:r>
              <a:rPr lang="sv-SE" dirty="0"/>
              <a:t>.</a:t>
            </a:r>
            <a:endParaRPr lang="en-GB" dirty="0"/>
          </a:p>
          <a:p>
            <a:pPr marL="0" indent="0">
              <a:buNone/>
            </a:pPr>
            <a:endParaRPr lang="en-US" dirty="0"/>
          </a:p>
        </p:txBody>
      </p:sp>
    </p:spTree>
    <p:extLst>
      <p:ext uri="{BB962C8B-B14F-4D97-AF65-F5344CB8AC3E}">
        <p14:creationId xmlns:p14="http://schemas.microsoft.com/office/powerpoint/2010/main" val="349194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A9BD1-F383-824E-95BF-CA829E6DEDD2}"/>
              </a:ext>
            </a:extLst>
          </p:cNvPr>
          <p:cNvSpPr>
            <a:spLocks noGrp="1"/>
          </p:cNvSpPr>
          <p:nvPr>
            <p:ph type="title"/>
          </p:nvPr>
        </p:nvSpPr>
        <p:spPr/>
        <p:txBody>
          <a:bodyPr/>
          <a:lstStyle/>
          <a:p>
            <a:r>
              <a:rPr lang="sv-SE" dirty="0"/>
              <a:t>Script</a:t>
            </a:r>
          </a:p>
        </p:txBody>
      </p:sp>
      <p:sp>
        <p:nvSpPr>
          <p:cNvPr id="3" name="Content Placeholder 2">
            <a:extLst>
              <a:ext uri="{FF2B5EF4-FFF2-40B4-BE49-F238E27FC236}">
                <a16:creationId xmlns:a16="http://schemas.microsoft.com/office/drawing/2014/main" id="{F489B357-E9A1-3F43-A32F-544977D5A412}"/>
              </a:ext>
            </a:extLst>
          </p:cNvPr>
          <p:cNvSpPr>
            <a:spLocks noGrp="1"/>
          </p:cNvSpPr>
          <p:nvPr>
            <p:ph idx="1"/>
          </p:nvPr>
        </p:nvSpPr>
        <p:spPr/>
        <p:txBody>
          <a:bodyPr>
            <a:normAutofit fontScale="70000" lnSpcReduction="20000"/>
          </a:bodyPr>
          <a:lstStyle/>
          <a:p>
            <a:r>
              <a:rPr lang="en-US" b="1" dirty="0"/>
              <a:t>Robin</a:t>
            </a:r>
            <a:r>
              <a:rPr lang="en-US" dirty="0"/>
              <a:t>: I assume this sort of stuff is backed up on the secure internal server, right?</a:t>
            </a:r>
            <a:endParaRPr lang="sv-SE" dirty="0"/>
          </a:p>
          <a:p>
            <a:r>
              <a:rPr lang="en-US" b="1" dirty="0"/>
              <a:t>Kim</a:t>
            </a:r>
            <a:r>
              <a:rPr lang="en-US" dirty="0"/>
              <a:t>: </a:t>
            </a:r>
            <a:r>
              <a:rPr lang="en-US" dirty="0" err="1"/>
              <a:t>Eeerm</a:t>
            </a:r>
            <a:r>
              <a:rPr lang="en-US" dirty="0"/>
              <a:t>. I’m.. I’m not sure.</a:t>
            </a:r>
            <a:endParaRPr lang="sv-SE" dirty="0"/>
          </a:p>
          <a:p>
            <a:r>
              <a:rPr lang="en-US" b="1" dirty="0"/>
              <a:t>Robin</a:t>
            </a:r>
            <a:r>
              <a:rPr lang="en-US" dirty="0"/>
              <a:t>: What do you mean “you’re not sure”?! </a:t>
            </a:r>
            <a:endParaRPr lang="sv-SE" dirty="0"/>
          </a:p>
          <a:p>
            <a:r>
              <a:rPr lang="en-US" b="1" dirty="0"/>
              <a:t>Kim</a:t>
            </a:r>
            <a:r>
              <a:rPr lang="en-US" dirty="0"/>
              <a:t>: Well, </a:t>
            </a:r>
            <a:r>
              <a:rPr lang="en-US" dirty="0" err="1"/>
              <a:t>eerm</a:t>
            </a:r>
            <a:r>
              <a:rPr lang="en-US" dirty="0"/>
              <a:t>, I mean John and Beth are the ones that are involved with security and back-ups so … </a:t>
            </a:r>
            <a:endParaRPr lang="sv-SE" dirty="0"/>
          </a:p>
          <a:p>
            <a:r>
              <a:rPr lang="en-US" b="1" dirty="0"/>
              <a:t>Robin</a:t>
            </a:r>
            <a:r>
              <a:rPr lang="en-US" dirty="0"/>
              <a:t>: So if they weren’t here we’d be totally lost, right… and you wouldn’t have a clue!? </a:t>
            </a:r>
            <a:endParaRPr lang="sv-SE" dirty="0"/>
          </a:p>
          <a:p>
            <a:r>
              <a:rPr lang="en-US" b="1" dirty="0"/>
              <a:t>Kim</a:t>
            </a:r>
            <a:r>
              <a:rPr lang="en-US" dirty="0"/>
              <a:t>: I’d most probably look up the formal internal routines for this sort of thing… that don’t exist…</a:t>
            </a:r>
            <a:endParaRPr lang="sv-SE" dirty="0"/>
          </a:p>
          <a:p>
            <a:r>
              <a:rPr lang="en-US" b="1" dirty="0"/>
              <a:t>Robin</a:t>
            </a:r>
            <a:r>
              <a:rPr lang="en-US" dirty="0"/>
              <a:t>: Well… Jesus! You’re telling me you don’t know, or worse, that there are no routines – this is a critical issue, don’t you think? If we lose this type of stuff, or, just imagine if it ends up in the wrong hands! We are talking major disaster! Things can’t be run like this!</a:t>
            </a:r>
            <a:endParaRPr lang="sv-SE" dirty="0"/>
          </a:p>
          <a:p>
            <a:r>
              <a:rPr lang="en-US" b="1" dirty="0"/>
              <a:t>Kim</a:t>
            </a:r>
            <a:r>
              <a:rPr lang="en-US" dirty="0"/>
              <a:t>: No, I guess not. Sorry, I’ll try to look into it.</a:t>
            </a:r>
            <a:endParaRPr lang="sv-SE" dirty="0"/>
          </a:p>
          <a:p>
            <a:r>
              <a:rPr lang="en-US" b="1" dirty="0"/>
              <a:t>Robin</a:t>
            </a:r>
            <a:r>
              <a:rPr lang="en-US" dirty="0"/>
              <a:t>: Don’t try Kim! Just do it! Give me an overview of the routines when you’re done.</a:t>
            </a:r>
            <a:endParaRPr lang="sv-SE" dirty="0"/>
          </a:p>
          <a:p>
            <a:pPr marL="0" indent="0">
              <a:buNone/>
            </a:pPr>
            <a:endParaRPr lang="sv-SE" dirty="0"/>
          </a:p>
        </p:txBody>
      </p:sp>
    </p:spTree>
    <p:extLst>
      <p:ext uri="{BB962C8B-B14F-4D97-AF65-F5344CB8AC3E}">
        <p14:creationId xmlns:p14="http://schemas.microsoft.com/office/powerpoint/2010/main" val="414713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F5711-1466-7842-BD0F-0F45FC6C7519}"/>
              </a:ext>
            </a:extLst>
          </p:cNvPr>
          <p:cNvSpPr>
            <a:spLocks noGrp="1"/>
          </p:cNvSpPr>
          <p:nvPr>
            <p:ph type="title"/>
          </p:nvPr>
        </p:nvSpPr>
        <p:spPr/>
        <p:txBody>
          <a:bodyPr/>
          <a:lstStyle/>
          <a:p>
            <a:r>
              <a:rPr lang="sv-SE" dirty="0" err="1"/>
              <a:t>Recordings</a:t>
            </a:r>
            <a:endParaRPr lang="sv-SE" dirty="0"/>
          </a:p>
        </p:txBody>
      </p:sp>
      <p:sp>
        <p:nvSpPr>
          <p:cNvPr id="3" name="Content Placeholder 2">
            <a:extLst>
              <a:ext uri="{FF2B5EF4-FFF2-40B4-BE49-F238E27FC236}">
                <a16:creationId xmlns:a16="http://schemas.microsoft.com/office/drawing/2014/main" id="{CD1F7E88-8372-4347-A1D1-885A12D05212}"/>
              </a:ext>
            </a:extLst>
          </p:cNvPr>
          <p:cNvSpPr>
            <a:spLocks noGrp="1"/>
          </p:cNvSpPr>
          <p:nvPr>
            <p:ph idx="1"/>
          </p:nvPr>
        </p:nvSpPr>
        <p:spPr/>
        <p:txBody>
          <a:bodyPr/>
          <a:lstStyle/>
          <a:p>
            <a:r>
              <a:rPr lang="sv-SE" dirty="0"/>
              <a:t>Robin </a:t>
            </a:r>
            <a:r>
              <a:rPr lang="sv-SE" dirty="0" err="1"/>
              <a:t>male</a:t>
            </a:r>
            <a:r>
              <a:rPr lang="sv-SE" dirty="0"/>
              <a:t>- Kim </a:t>
            </a:r>
            <a:r>
              <a:rPr lang="sv-SE" dirty="0" err="1"/>
              <a:t>female</a:t>
            </a:r>
            <a:r>
              <a:rPr lang="sv-SE" dirty="0"/>
              <a:t>:</a:t>
            </a:r>
            <a:r>
              <a:rPr lang="sv-SE" dirty="0">
                <a:hlinkClick r:id="rId2"/>
              </a:rPr>
              <a:t> https://youtu.be/6yTfZ9rk1Wc</a:t>
            </a:r>
            <a:endParaRPr lang="sv-SE" dirty="0"/>
          </a:p>
          <a:p>
            <a:r>
              <a:rPr lang="sv-SE" dirty="0"/>
              <a:t>Robin </a:t>
            </a:r>
            <a:r>
              <a:rPr lang="sv-SE" dirty="0" err="1"/>
              <a:t>female</a:t>
            </a:r>
            <a:r>
              <a:rPr lang="sv-SE" dirty="0"/>
              <a:t>- Kim </a:t>
            </a:r>
            <a:r>
              <a:rPr lang="sv-SE" dirty="0" err="1"/>
              <a:t>male</a:t>
            </a:r>
            <a:r>
              <a:rPr lang="sv-SE" dirty="0"/>
              <a:t>: </a:t>
            </a:r>
            <a:r>
              <a:rPr lang="sv-SE" dirty="0">
                <a:hlinkClick r:id="rId3"/>
              </a:rPr>
              <a:t>https://youtu.be/g3qk_TDb0cQ</a:t>
            </a:r>
            <a:endParaRPr lang="sv-SE" dirty="0"/>
          </a:p>
          <a:p>
            <a:endParaRPr lang="sv-SE" dirty="0"/>
          </a:p>
        </p:txBody>
      </p:sp>
    </p:spTree>
    <p:extLst>
      <p:ext uri="{BB962C8B-B14F-4D97-AF65-F5344CB8AC3E}">
        <p14:creationId xmlns:p14="http://schemas.microsoft.com/office/powerpoint/2010/main" val="80640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DFD23-9950-6740-82D1-AC808CAEDBE0}"/>
              </a:ext>
            </a:extLst>
          </p:cNvPr>
          <p:cNvSpPr>
            <a:spLocks noGrp="1"/>
          </p:cNvSpPr>
          <p:nvPr>
            <p:ph type="title"/>
          </p:nvPr>
        </p:nvSpPr>
        <p:spPr>
          <a:xfrm>
            <a:off x="1364956" y="678718"/>
            <a:ext cx="10577257" cy="597994"/>
          </a:xfrm>
        </p:spPr>
        <p:txBody>
          <a:bodyPr>
            <a:normAutofit/>
          </a:bodyPr>
          <a:lstStyle/>
          <a:p>
            <a:r>
              <a:rPr lang="sv-SE" sz="3200" dirty="0" err="1"/>
              <a:t>Adjectives</a:t>
            </a:r>
            <a:r>
              <a:rPr lang="sv-SE" sz="3200" dirty="0"/>
              <a:t> </a:t>
            </a:r>
            <a:r>
              <a:rPr lang="sv-SE" sz="3200" dirty="0" err="1"/>
              <a:t>used</a:t>
            </a:r>
            <a:r>
              <a:rPr lang="sv-SE" sz="3200" dirty="0"/>
              <a:t> in </a:t>
            </a:r>
            <a:r>
              <a:rPr lang="sv-SE" sz="3200" dirty="0" err="1"/>
              <a:t>decriptions</a:t>
            </a:r>
            <a:r>
              <a:rPr lang="sv-SE" sz="3200" dirty="0"/>
              <a:t> </a:t>
            </a:r>
            <a:r>
              <a:rPr lang="sv-SE" sz="3200" dirty="0" err="1"/>
              <a:t>of</a:t>
            </a:r>
            <a:r>
              <a:rPr lang="sv-SE" sz="3200" dirty="0"/>
              <a:t> Robin – </a:t>
            </a:r>
            <a:r>
              <a:rPr lang="sv-SE" sz="3200" dirty="0" err="1"/>
              <a:t>male</a:t>
            </a:r>
            <a:r>
              <a:rPr lang="sv-SE" sz="3200" dirty="0"/>
              <a:t> (N=xx)</a:t>
            </a:r>
          </a:p>
        </p:txBody>
      </p:sp>
      <p:pic>
        <p:nvPicPr>
          <p:cNvPr id="16" name="Content Placeholder 15">
            <a:extLst>
              <a:ext uri="{FF2B5EF4-FFF2-40B4-BE49-F238E27FC236}">
                <a16:creationId xmlns:a16="http://schemas.microsoft.com/office/drawing/2014/main" id="{1516FF7D-4B04-EC43-BBD0-A9F0F3826A77}"/>
              </a:ext>
            </a:extLst>
          </p:cNvPr>
          <p:cNvPicPr>
            <a:picLocks noGrp="1" noChangeAspect="1"/>
          </p:cNvPicPr>
          <p:nvPr>
            <p:ph idx="1"/>
          </p:nvPr>
        </p:nvPicPr>
        <p:blipFill>
          <a:blip r:embed="rId2"/>
          <a:stretch>
            <a:fillRect/>
          </a:stretch>
        </p:blipFill>
        <p:spPr>
          <a:xfrm>
            <a:off x="3765243" y="1825625"/>
            <a:ext cx="4661514" cy="4351338"/>
          </a:xfrm>
          <a:prstGeom prst="rect">
            <a:avLst/>
          </a:prstGeom>
        </p:spPr>
      </p:pic>
    </p:spTree>
    <p:extLst>
      <p:ext uri="{BB962C8B-B14F-4D97-AF65-F5344CB8AC3E}">
        <p14:creationId xmlns:p14="http://schemas.microsoft.com/office/powerpoint/2010/main" val="231582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DFD23-9950-6740-82D1-AC808CAEDBE0}"/>
              </a:ext>
            </a:extLst>
          </p:cNvPr>
          <p:cNvSpPr>
            <a:spLocks noGrp="1"/>
          </p:cNvSpPr>
          <p:nvPr>
            <p:ph type="title"/>
          </p:nvPr>
        </p:nvSpPr>
        <p:spPr>
          <a:xfrm>
            <a:off x="1364956" y="678718"/>
            <a:ext cx="10577257" cy="597994"/>
          </a:xfrm>
        </p:spPr>
        <p:txBody>
          <a:bodyPr>
            <a:normAutofit/>
          </a:bodyPr>
          <a:lstStyle/>
          <a:p>
            <a:r>
              <a:rPr lang="sv-SE" sz="3200" dirty="0" err="1"/>
              <a:t>Adjectives</a:t>
            </a:r>
            <a:r>
              <a:rPr lang="sv-SE" sz="3200" dirty="0"/>
              <a:t> </a:t>
            </a:r>
            <a:r>
              <a:rPr lang="sv-SE" sz="3200" dirty="0" err="1"/>
              <a:t>used</a:t>
            </a:r>
            <a:r>
              <a:rPr lang="sv-SE" sz="3200" dirty="0"/>
              <a:t> in </a:t>
            </a:r>
            <a:r>
              <a:rPr lang="sv-SE" sz="3200" dirty="0" err="1"/>
              <a:t>decriptions</a:t>
            </a:r>
            <a:r>
              <a:rPr lang="sv-SE" sz="3200" dirty="0"/>
              <a:t> </a:t>
            </a:r>
            <a:r>
              <a:rPr lang="sv-SE" sz="3200" dirty="0" err="1"/>
              <a:t>of</a:t>
            </a:r>
            <a:r>
              <a:rPr lang="sv-SE" sz="3200" dirty="0"/>
              <a:t> Robin – </a:t>
            </a:r>
            <a:r>
              <a:rPr lang="sv-SE" sz="3200" dirty="0" err="1"/>
              <a:t>female</a:t>
            </a:r>
            <a:r>
              <a:rPr lang="sv-SE" sz="3200" dirty="0"/>
              <a:t> (N=xx)</a:t>
            </a:r>
          </a:p>
        </p:txBody>
      </p:sp>
      <p:pic>
        <p:nvPicPr>
          <p:cNvPr id="12" name="Picture 11">
            <a:extLst>
              <a:ext uri="{FF2B5EF4-FFF2-40B4-BE49-F238E27FC236}">
                <a16:creationId xmlns:a16="http://schemas.microsoft.com/office/drawing/2014/main" id="{B1CB13FF-03D9-D149-B592-46CA07189850}"/>
              </a:ext>
            </a:extLst>
          </p:cNvPr>
          <p:cNvPicPr>
            <a:picLocks noChangeAspect="1"/>
          </p:cNvPicPr>
          <p:nvPr/>
        </p:nvPicPr>
        <p:blipFill>
          <a:blip r:embed="rId2"/>
          <a:stretch>
            <a:fillRect/>
          </a:stretch>
        </p:blipFill>
        <p:spPr>
          <a:xfrm>
            <a:off x="3280434" y="1517572"/>
            <a:ext cx="4975045" cy="4870527"/>
          </a:xfrm>
          <a:prstGeom prst="rect">
            <a:avLst/>
          </a:prstGeom>
        </p:spPr>
      </p:pic>
    </p:spTree>
    <p:extLst>
      <p:ext uri="{BB962C8B-B14F-4D97-AF65-F5344CB8AC3E}">
        <p14:creationId xmlns:p14="http://schemas.microsoft.com/office/powerpoint/2010/main" val="69302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DFD23-9950-6740-82D1-AC808CAEDBE0}"/>
              </a:ext>
            </a:extLst>
          </p:cNvPr>
          <p:cNvSpPr>
            <a:spLocks noGrp="1"/>
          </p:cNvSpPr>
          <p:nvPr>
            <p:ph type="title"/>
          </p:nvPr>
        </p:nvSpPr>
        <p:spPr>
          <a:xfrm>
            <a:off x="1364956" y="678718"/>
            <a:ext cx="10577257" cy="597994"/>
          </a:xfrm>
        </p:spPr>
        <p:txBody>
          <a:bodyPr>
            <a:normAutofit fontScale="90000"/>
          </a:bodyPr>
          <a:lstStyle/>
          <a:p>
            <a:r>
              <a:rPr lang="sv-SE" dirty="0" err="1"/>
              <a:t>Adjectives</a:t>
            </a:r>
            <a:r>
              <a:rPr lang="sv-SE" dirty="0"/>
              <a:t> </a:t>
            </a:r>
            <a:r>
              <a:rPr lang="sv-SE" dirty="0" err="1"/>
              <a:t>used</a:t>
            </a:r>
            <a:r>
              <a:rPr lang="sv-SE" dirty="0"/>
              <a:t> in </a:t>
            </a:r>
            <a:r>
              <a:rPr lang="sv-SE" dirty="0" err="1"/>
              <a:t>decriptions</a:t>
            </a:r>
            <a:r>
              <a:rPr lang="sv-SE" dirty="0"/>
              <a:t> </a:t>
            </a:r>
            <a:r>
              <a:rPr lang="sv-SE" dirty="0" err="1"/>
              <a:t>of</a:t>
            </a:r>
            <a:r>
              <a:rPr lang="sv-SE" dirty="0"/>
              <a:t> Kim - </a:t>
            </a:r>
            <a:r>
              <a:rPr lang="sv-SE" dirty="0" err="1"/>
              <a:t>female</a:t>
            </a:r>
            <a:endParaRPr lang="sv-SE" dirty="0"/>
          </a:p>
        </p:txBody>
      </p:sp>
      <p:pic>
        <p:nvPicPr>
          <p:cNvPr id="3" name="Picture 2">
            <a:extLst>
              <a:ext uri="{FF2B5EF4-FFF2-40B4-BE49-F238E27FC236}">
                <a16:creationId xmlns:a16="http://schemas.microsoft.com/office/drawing/2014/main" id="{034FB58C-610B-6E41-B9AB-895374E2CFEA}"/>
              </a:ext>
            </a:extLst>
          </p:cNvPr>
          <p:cNvPicPr>
            <a:picLocks noChangeAspect="1"/>
          </p:cNvPicPr>
          <p:nvPr/>
        </p:nvPicPr>
        <p:blipFill>
          <a:blip r:embed="rId2"/>
          <a:stretch>
            <a:fillRect/>
          </a:stretch>
        </p:blipFill>
        <p:spPr>
          <a:xfrm>
            <a:off x="3314700" y="1503033"/>
            <a:ext cx="4707866" cy="4559300"/>
          </a:xfrm>
          <a:prstGeom prst="rect">
            <a:avLst/>
          </a:prstGeom>
        </p:spPr>
      </p:pic>
    </p:spTree>
    <p:extLst>
      <p:ext uri="{BB962C8B-B14F-4D97-AF65-F5344CB8AC3E}">
        <p14:creationId xmlns:p14="http://schemas.microsoft.com/office/powerpoint/2010/main" val="3652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DFD23-9950-6740-82D1-AC808CAEDBE0}"/>
              </a:ext>
            </a:extLst>
          </p:cNvPr>
          <p:cNvSpPr>
            <a:spLocks noGrp="1"/>
          </p:cNvSpPr>
          <p:nvPr>
            <p:ph type="title"/>
          </p:nvPr>
        </p:nvSpPr>
        <p:spPr>
          <a:xfrm>
            <a:off x="1364956" y="678718"/>
            <a:ext cx="10577257" cy="597994"/>
          </a:xfrm>
        </p:spPr>
        <p:txBody>
          <a:bodyPr>
            <a:normAutofit fontScale="90000"/>
          </a:bodyPr>
          <a:lstStyle/>
          <a:p>
            <a:r>
              <a:rPr lang="sv-SE" dirty="0" err="1"/>
              <a:t>Adjectives</a:t>
            </a:r>
            <a:r>
              <a:rPr lang="sv-SE" dirty="0"/>
              <a:t> </a:t>
            </a:r>
            <a:r>
              <a:rPr lang="sv-SE" dirty="0" err="1"/>
              <a:t>used</a:t>
            </a:r>
            <a:r>
              <a:rPr lang="sv-SE" dirty="0"/>
              <a:t> in </a:t>
            </a:r>
            <a:r>
              <a:rPr lang="sv-SE" dirty="0" err="1"/>
              <a:t>decriptions</a:t>
            </a:r>
            <a:r>
              <a:rPr lang="sv-SE" dirty="0"/>
              <a:t> </a:t>
            </a:r>
            <a:r>
              <a:rPr lang="sv-SE" dirty="0" err="1"/>
              <a:t>of</a:t>
            </a:r>
            <a:r>
              <a:rPr lang="sv-SE" dirty="0"/>
              <a:t> Kim - </a:t>
            </a:r>
            <a:r>
              <a:rPr lang="sv-SE" dirty="0" err="1"/>
              <a:t>male</a:t>
            </a:r>
            <a:endParaRPr lang="sv-SE" dirty="0"/>
          </a:p>
        </p:txBody>
      </p:sp>
      <p:pic>
        <p:nvPicPr>
          <p:cNvPr id="4" name="Picture 3">
            <a:extLst>
              <a:ext uri="{FF2B5EF4-FFF2-40B4-BE49-F238E27FC236}">
                <a16:creationId xmlns:a16="http://schemas.microsoft.com/office/drawing/2014/main" id="{FFF50060-1D3D-864F-AD90-DA11BB7FCA82}"/>
              </a:ext>
            </a:extLst>
          </p:cNvPr>
          <p:cNvPicPr>
            <a:picLocks noChangeAspect="1"/>
          </p:cNvPicPr>
          <p:nvPr/>
        </p:nvPicPr>
        <p:blipFill>
          <a:blip r:embed="rId2"/>
          <a:stretch>
            <a:fillRect/>
          </a:stretch>
        </p:blipFill>
        <p:spPr>
          <a:xfrm>
            <a:off x="3405995" y="1476675"/>
            <a:ext cx="4671674" cy="4492804"/>
          </a:xfrm>
          <a:prstGeom prst="rect">
            <a:avLst/>
          </a:prstGeom>
        </p:spPr>
      </p:pic>
    </p:spTree>
    <p:extLst>
      <p:ext uri="{BB962C8B-B14F-4D97-AF65-F5344CB8AC3E}">
        <p14:creationId xmlns:p14="http://schemas.microsoft.com/office/powerpoint/2010/main" val="1054200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TotalTime>
  <Words>673</Words>
  <Application>Microsoft Macintosh PowerPoint</Application>
  <PresentationFormat>Widescreen</PresentationFormat>
  <Paragraphs>43</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Debriefing open guise experiment xxx. Results and Discussion</vt:lpstr>
      <vt:lpstr>Raising Awareness about Stereotyping!</vt:lpstr>
      <vt:lpstr>Stereotyping</vt:lpstr>
      <vt:lpstr>Script</vt:lpstr>
      <vt:lpstr>Recordings</vt:lpstr>
      <vt:lpstr>Adjectives used in decriptions of Robin – male (N=xx)</vt:lpstr>
      <vt:lpstr>Adjectives used in decriptions of Robin – female (N=xx)</vt:lpstr>
      <vt:lpstr>Adjectives used in decriptions of Kim - female</vt:lpstr>
      <vt:lpstr>Adjectives used in decriptions of Kim - male</vt:lpstr>
      <vt:lpstr>Summary impressions</vt:lpstr>
      <vt:lpstr>Male-Female values  (negative values M&lt;F; Positive values M&gt;F)</vt:lpstr>
      <vt:lpstr>To discuss in groups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Debriefing open guise </dc:title>
  <dc:creator>Microsoft Office User</dc:creator>
  <cp:lastModifiedBy>Mats Deutschmann</cp:lastModifiedBy>
  <cp:revision>18</cp:revision>
  <dcterms:created xsi:type="dcterms:W3CDTF">2021-10-13T08:17:39Z</dcterms:created>
  <dcterms:modified xsi:type="dcterms:W3CDTF">2022-02-08T08:58:01Z</dcterms:modified>
</cp:coreProperties>
</file>